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6" r:id="rId3"/>
    <p:sldId id="258" r:id="rId4"/>
    <p:sldId id="259" r:id="rId5"/>
    <p:sldId id="268" r:id="rId6"/>
    <p:sldId id="264" r:id="rId7"/>
    <p:sldId id="260" r:id="rId8"/>
    <p:sldId id="267" r:id="rId9"/>
    <p:sldId id="261" r:id="rId10"/>
    <p:sldId id="277" r:id="rId11"/>
    <p:sldId id="278" r:id="rId12"/>
    <p:sldId id="279" r:id="rId13"/>
    <p:sldId id="280" r:id="rId14"/>
    <p:sldId id="270" r:id="rId15"/>
    <p:sldId id="262" r:id="rId16"/>
    <p:sldId id="274" r:id="rId17"/>
    <p:sldId id="281" r:id="rId18"/>
    <p:sldId id="282" r:id="rId19"/>
    <p:sldId id="276" r:id="rId20"/>
    <p:sldId id="263" r:id="rId21"/>
    <p:sldId id="283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9E9"/>
    <a:srgbClr val="E3E3E3"/>
    <a:srgbClr val="E6E6E6"/>
    <a:srgbClr val="A5A5A5"/>
    <a:srgbClr val="F0F0F0"/>
    <a:srgbClr val="FE4E50"/>
    <a:srgbClr val="3CB5A2"/>
    <a:srgbClr val="ECECEC"/>
    <a:srgbClr val="434343"/>
    <a:srgbClr val="F2F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4660"/>
  </p:normalViewPr>
  <p:slideViewPr>
    <p:cSldViewPr snapToGrid="0">
      <p:cViewPr varScale="1">
        <p:scale>
          <a:sx n="78" d="100"/>
          <a:sy n="78" d="100"/>
        </p:scale>
        <p:origin x="9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C67D87-5868-4A75-B99F-DCE0E355B2EA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fr-FR"/>
        </a:p>
      </dgm:t>
    </dgm:pt>
    <dgm:pt modelId="{ABAC4290-DB53-498A-9A38-DF48F43E43BE}">
      <dgm:prSet phldrT="[Texte]"/>
      <dgm:spPr/>
      <dgm:t>
        <a:bodyPr/>
        <a:lstStyle/>
        <a:p>
          <a:r>
            <a:rPr lang="fr-FR" dirty="0">
              <a:latin typeface="+mn-lt"/>
              <a:cs typeface="Times New Roman" panose="02020603050405020304" pitchFamily="18" charset="0"/>
            </a:rPr>
            <a:t>Introduction</a:t>
          </a:r>
        </a:p>
      </dgm:t>
    </dgm:pt>
    <dgm:pt modelId="{E9A2D394-7683-43F5-9FFB-3180394B65BE}" type="parTrans" cxnId="{1E7D27A8-4019-42F1-ACE0-2EAF2340C9B9}">
      <dgm:prSet/>
      <dgm:spPr/>
      <dgm:t>
        <a:bodyPr/>
        <a:lstStyle/>
        <a:p>
          <a:endParaRPr lang="fr-FR">
            <a:latin typeface="+mn-lt"/>
          </a:endParaRPr>
        </a:p>
      </dgm:t>
    </dgm:pt>
    <dgm:pt modelId="{D3DEA82B-E0CF-4D22-99A0-FEE18D266B83}" type="sibTrans" cxnId="{1E7D27A8-4019-42F1-ACE0-2EAF2340C9B9}">
      <dgm:prSet/>
      <dgm:spPr/>
      <dgm:t>
        <a:bodyPr/>
        <a:lstStyle/>
        <a:p>
          <a:endParaRPr lang="fr-FR">
            <a:latin typeface="+mn-lt"/>
            <a:cs typeface="Times New Roman" panose="02020603050405020304" pitchFamily="18" charset="0"/>
          </a:endParaRPr>
        </a:p>
      </dgm:t>
    </dgm:pt>
    <dgm:pt modelId="{F1488779-4851-4B3C-9FC0-7B715B1BC2AD}">
      <dgm:prSet phldrT="[Texte]"/>
      <dgm:spPr/>
      <dgm:t>
        <a:bodyPr/>
        <a:lstStyle/>
        <a:p>
          <a:r>
            <a:rPr lang="fr-FR" dirty="0">
              <a:latin typeface="+mn-lt"/>
              <a:cs typeface="Times New Roman" panose="02020603050405020304" pitchFamily="18" charset="0"/>
            </a:rPr>
            <a:t>Présentation de l’organisme d’accueil</a:t>
          </a:r>
        </a:p>
      </dgm:t>
    </dgm:pt>
    <dgm:pt modelId="{7780889E-F155-49E6-B54B-BA7F2BEF9197}" type="parTrans" cxnId="{50A0FB79-BC85-4961-8195-197A38E9415B}">
      <dgm:prSet/>
      <dgm:spPr/>
      <dgm:t>
        <a:bodyPr/>
        <a:lstStyle/>
        <a:p>
          <a:endParaRPr lang="fr-FR">
            <a:latin typeface="+mn-lt"/>
          </a:endParaRPr>
        </a:p>
      </dgm:t>
    </dgm:pt>
    <dgm:pt modelId="{57A2E547-0731-40BA-B5D6-27E376CE941A}" type="sibTrans" cxnId="{50A0FB79-BC85-4961-8195-197A38E9415B}">
      <dgm:prSet/>
      <dgm:spPr/>
      <dgm:t>
        <a:bodyPr/>
        <a:lstStyle/>
        <a:p>
          <a:endParaRPr lang="fr-FR">
            <a:latin typeface="+mn-lt"/>
          </a:endParaRPr>
        </a:p>
      </dgm:t>
    </dgm:pt>
    <dgm:pt modelId="{1158152C-8376-4AD8-BE35-2D39359E7058}">
      <dgm:prSet phldrT="[Texte]"/>
      <dgm:spPr/>
      <dgm:t>
        <a:bodyPr/>
        <a:lstStyle/>
        <a:p>
          <a:r>
            <a:rPr lang="fr-FR" dirty="0">
              <a:latin typeface="+mn-lt"/>
              <a:cs typeface="Times New Roman" panose="02020603050405020304" pitchFamily="18" charset="0"/>
            </a:rPr>
            <a:t>Mission de stage</a:t>
          </a:r>
        </a:p>
      </dgm:t>
    </dgm:pt>
    <dgm:pt modelId="{2B4D228C-02F1-4CA5-80DF-D72DAB5DA664}" type="parTrans" cxnId="{3FF6D693-53C3-49FF-B535-58BE68BC58C8}">
      <dgm:prSet/>
      <dgm:spPr/>
      <dgm:t>
        <a:bodyPr/>
        <a:lstStyle/>
        <a:p>
          <a:endParaRPr lang="fr-FR">
            <a:latin typeface="+mn-lt"/>
          </a:endParaRPr>
        </a:p>
      </dgm:t>
    </dgm:pt>
    <dgm:pt modelId="{C15F722A-FAD3-4C06-BEC5-F7136CEAD177}" type="sibTrans" cxnId="{3FF6D693-53C3-49FF-B535-58BE68BC58C8}">
      <dgm:prSet/>
      <dgm:spPr/>
      <dgm:t>
        <a:bodyPr/>
        <a:lstStyle/>
        <a:p>
          <a:endParaRPr lang="fr-FR">
            <a:latin typeface="+mn-lt"/>
          </a:endParaRPr>
        </a:p>
      </dgm:t>
    </dgm:pt>
    <dgm:pt modelId="{65D40C1C-B4EB-4840-9366-E05C631951D8}">
      <dgm:prSet phldrT="[Texte]"/>
      <dgm:spPr/>
      <dgm:t>
        <a:bodyPr/>
        <a:lstStyle/>
        <a:p>
          <a:r>
            <a:rPr lang="fr-FR" dirty="0">
              <a:latin typeface="+mn-lt"/>
              <a:cs typeface="Times New Roman" panose="02020603050405020304" pitchFamily="18" charset="0"/>
            </a:rPr>
            <a:t>Réalisation</a:t>
          </a:r>
        </a:p>
      </dgm:t>
    </dgm:pt>
    <dgm:pt modelId="{C4E957DA-A7C9-413E-B54F-014D79282843}" type="parTrans" cxnId="{F6E172F9-A5A0-41DE-AE62-136E6C081F04}">
      <dgm:prSet/>
      <dgm:spPr/>
      <dgm:t>
        <a:bodyPr/>
        <a:lstStyle/>
        <a:p>
          <a:endParaRPr lang="fr-FR">
            <a:latin typeface="+mn-lt"/>
          </a:endParaRPr>
        </a:p>
      </dgm:t>
    </dgm:pt>
    <dgm:pt modelId="{929ABE9D-B987-4E76-A083-87E0A8F7DE10}" type="sibTrans" cxnId="{F6E172F9-A5A0-41DE-AE62-136E6C081F04}">
      <dgm:prSet/>
      <dgm:spPr/>
      <dgm:t>
        <a:bodyPr/>
        <a:lstStyle/>
        <a:p>
          <a:endParaRPr lang="fr-FR">
            <a:latin typeface="+mn-lt"/>
          </a:endParaRPr>
        </a:p>
      </dgm:t>
    </dgm:pt>
    <dgm:pt modelId="{DDAE0044-794C-40DC-9577-4BA743633433}">
      <dgm:prSet phldrT="[Texte]"/>
      <dgm:spPr/>
      <dgm:t>
        <a:bodyPr/>
        <a:lstStyle/>
        <a:p>
          <a:r>
            <a:rPr lang="fr-FR" dirty="0">
              <a:latin typeface="+mn-lt"/>
              <a:cs typeface="Times New Roman" panose="02020603050405020304" pitchFamily="18" charset="0"/>
            </a:rPr>
            <a:t>Analyse et conception</a:t>
          </a:r>
        </a:p>
      </dgm:t>
    </dgm:pt>
    <dgm:pt modelId="{2CDE80AF-D7F8-4178-BF0F-82FABA8B8BFF}" type="parTrans" cxnId="{4161BF2F-18E5-49FF-8871-670029958889}">
      <dgm:prSet/>
      <dgm:spPr/>
      <dgm:t>
        <a:bodyPr/>
        <a:lstStyle/>
        <a:p>
          <a:endParaRPr lang="fr-FR">
            <a:latin typeface="+mn-lt"/>
          </a:endParaRPr>
        </a:p>
      </dgm:t>
    </dgm:pt>
    <dgm:pt modelId="{1F7213A7-1617-491F-8D43-C75B5EBF85B1}" type="sibTrans" cxnId="{4161BF2F-18E5-49FF-8871-670029958889}">
      <dgm:prSet/>
      <dgm:spPr/>
      <dgm:t>
        <a:bodyPr/>
        <a:lstStyle/>
        <a:p>
          <a:endParaRPr lang="fr-FR">
            <a:latin typeface="+mn-lt"/>
          </a:endParaRPr>
        </a:p>
      </dgm:t>
    </dgm:pt>
    <dgm:pt modelId="{92DBE4B8-053E-42D3-8258-6B74456921DF}">
      <dgm:prSet phldrT="[Texte]"/>
      <dgm:spPr/>
      <dgm:t>
        <a:bodyPr/>
        <a:lstStyle/>
        <a:p>
          <a:r>
            <a:rPr lang="fr-FR" dirty="0">
              <a:latin typeface="+mn-lt"/>
              <a:cs typeface="Times New Roman" panose="02020603050405020304" pitchFamily="18" charset="0"/>
            </a:rPr>
            <a:t>Conclusion</a:t>
          </a:r>
        </a:p>
      </dgm:t>
    </dgm:pt>
    <dgm:pt modelId="{A0006288-65BB-4D93-887A-C40B8909FF46}" type="parTrans" cxnId="{BE7268C7-BD07-40E1-B9A5-283582766C9D}">
      <dgm:prSet/>
      <dgm:spPr/>
      <dgm:t>
        <a:bodyPr/>
        <a:lstStyle/>
        <a:p>
          <a:endParaRPr lang="fr-FR">
            <a:latin typeface="+mn-lt"/>
          </a:endParaRPr>
        </a:p>
      </dgm:t>
    </dgm:pt>
    <dgm:pt modelId="{C8B017A0-3D5C-41F3-A7A7-6DD877E3223A}" type="sibTrans" cxnId="{BE7268C7-BD07-40E1-B9A5-283582766C9D}">
      <dgm:prSet/>
      <dgm:spPr/>
      <dgm:t>
        <a:bodyPr/>
        <a:lstStyle/>
        <a:p>
          <a:endParaRPr lang="fr-FR">
            <a:latin typeface="+mn-lt"/>
          </a:endParaRPr>
        </a:p>
      </dgm:t>
    </dgm:pt>
    <dgm:pt modelId="{9F5AC3A2-CF8B-4DF3-95B6-466C7AF5AEB4}" type="pres">
      <dgm:prSet presAssocID="{22C67D87-5868-4A75-B99F-DCE0E355B2EA}" presName="Name0" presStyleCnt="0">
        <dgm:presLayoutVars>
          <dgm:chMax val="7"/>
          <dgm:chPref val="7"/>
          <dgm:dir/>
        </dgm:presLayoutVars>
      </dgm:prSet>
      <dgm:spPr/>
    </dgm:pt>
    <dgm:pt modelId="{9D39DE4D-CD2F-43B1-8A3C-18CA186ECB53}" type="pres">
      <dgm:prSet presAssocID="{22C67D87-5868-4A75-B99F-DCE0E355B2EA}" presName="Name1" presStyleCnt="0"/>
      <dgm:spPr/>
    </dgm:pt>
    <dgm:pt modelId="{338825AD-BCDF-452A-B5A3-11287606429E}" type="pres">
      <dgm:prSet presAssocID="{22C67D87-5868-4A75-B99F-DCE0E355B2EA}" presName="cycle" presStyleCnt="0"/>
      <dgm:spPr/>
    </dgm:pt>
    <dgm:pt modelId="{28D6D6AD-A54F-46CB-A7E9-C3FBFCB693C3}" type="pres">
      <dgm:prSet presAssocID="{22C67D87-5868-4A75-B99F-DCE0E355B2EA}" presName="srcNode" presStyleLbl="node1" presStyleIdx="0" presStyleCnt="6"/>
      <dgm:spPr/>
    </dgm:pt>
    <dgm:pt modelId="{B39FD5B5-BD4E-409C-9232-C3E6952BA5CD}" type="pres">
      <dgm:prSet presAssocID="{22C67D87-5868-4A75-B99F-DCE0E355B2EA}" presName="conn" presStyleLbl="parChTrans1D2" presStyleIdx="0" presStyleCnt="1"/>
      <dgm:spPr/>
    </dgm:pt>
    <dgm:pt modelId="{31E9C55F-CDFB-4610-9D4E-5C5E122C0BC7}" type="pres">
      <dgm:prSet presAssocID="{22C67D87-5868-4A75-B99F-DCE0E355B2EA}" presName="extraNode" presStyleLbl="node1" presStyleIdx="0" presStyleCnt="6"/>
      <dgm:spPr/>
    </dgm:pt>
    <dgm:pt modelId="{0AA038CB-7D2B-4D1C-96DF-89F0CB0ED8C2}" type="pres">
      <dgm:prSet presAssocID="{22C67D87-5868-4A75-B99F-DCE0E355B2EA}" presName="dstNode" presStyleLbl="node1" presStyleIdx="0" presStyleCnt="6"/>
      <dgm:spPr/>
    </dgm:pt>
    <dgm:pt modelId="{B37D9F17-C364-406A-8D36-328AC6BAC446}" type="pres">
      <dgm:prSet presAssocID="{ABAC4290-DB53-498A-9A38-DF48F43E43BE}" presName="text_1" presStyleLbl="node1" presStyleIdx="0" presStyleCnt="6">
        <dgm:presLayoutVars>
          <dgm:bulletEnabled val="1"/>
        </dgm:presLayoutVars>
      </dgm:prSet>
      <dgm:spPr/>
    </dgm:pt>
    <dgm:pt modelId="{BDFE9691-B3C3-48F5-B0CC-B7731544EE50}" type="pres">
      <dgm:prSet presAssocID="{ABAC4290-DB53-498A-9A38-DF48F43E43BE}" presName="accent_1" presStyleCnt="0"/>
      <dgm:spPr/>
    </dgm:pt>
    <dgm:pt modelId="{05C5A23D-A26E-42E1-9D0A-DF73F26248DF}" type="pres">
      <dgm:prSet presAssocID="{ABAC4290-DB53-498A-9A38-DF48F43E43BE}" presName="accentRepeatNode" presStyleLbl="solidFgAcc1" presStyleIdx="0" presStyleCnt="6"/>
      <dgm:spPr/>
    </dgm:pt>
    <dgm:pt modelId="{D8D59157-2132-4F58-A2F5-C54B2E02A17B}" type="pres">
      <dgm:prSet presAssocID="{F1488779-4851-4B3C-9FC0-7B715B1BC2AD}" presName="text_2" presStyleLbl="node1" presStyleIdx="1" presStyleCnt="6">
        <dgm:presLayoutVars>
          <dgm:bulletEnabled val="1"/>
        </dgm:presLayoutVars>
      </dgm:prSet>
      <dgm:spPr/>
    </dgm:pt>
    <dgm:pt modelId="{B8C86616-FBB7-498A-8C69-CC19F60A2E8F}" type="pres">
      <dgm:prSet presAssocID="{F1488779-4851-4B3C-9FC0-7B715B1BC2AD}" presName="accent_2" presStyleCnt="0"/>
      <dgm:spPr/>
    </dgm:pt>
    <dgm:pt modelId="{B21EEEBC-4EFC-4020-8E9E-EA17A1C69104}" type="pres">
      <dgm:prSet presAssocID="{F1488779-4851-4B3C-9FC0-7B715B1BC2AD}" presName="accentRepeatNode" presStyleLbl="solidFgAcc1" presStyleIdx="1" presStyleCnt="6"/>
      <dgm:spPr/>
    </dgm:pt>
    <dgm:pt modelId="{943DD8BD-561B-44CC-AE70-196930E8D4FA}" type="pres">
      <dgm:prSet presAssocID="{1158152C-8376-4AD8-BE35-2D39359E7058}" presName="text_3" presStyleLbl="node1" presStyleIdx="2" presStyleCnt="6">
        <dgm:presLayoutVars>
          <dgm:bulletEnabled val="1"/>
        </dgm:presLayoutVars>
      </dgm:prSet>
      <dgm:spPr/>
    </dgm:pt>
    <dgm:pt modelId="{B35889F1-B1AA-4C3B-B98C-7C3D10C5ABDD}" type="pres">
      <dgm:prSet presAssocID="{1158152C-8376-4AD8-BE35-2D39359E7058}" presName="accent_3" presStyleCnt="0"/>
      <dgm:spPr/>
    </dgm:pt>
    <dgm:pt modelId="{1E9E6C48-D3FA-434B-8BAF-AF2B4A35F8C0}" type="pres">
      <dgm:prSet presAssocID="{1158152C-8376-4AD8-BE35-2D39359E7058}" presName="accentRepeatNode" presStyleLbl="solidFgAcc1" presStyleIdx="2" presStyleCnt="6"/>
      <dgm:spPr/>
    </dgm:pt>
    <dgm:pt modelId="{185CE96C-F97E-4FBF-A9B9-5D1D121A0C7E}" type="pres">
      <dgm:prSet presAssocID="{DDAE0044-794C-40DC-9577-4BA743633433}" presName="text_4" presStyleLbl="node1" presStyleIdx="3" presStyleCnt="6">
        <dgm:presLayoutVars>
          <dgm:bulletEnabled val="1"/>
        </dgm:presLayoutVars>
      </dgm:prSet>
      <dgm:spPr/>
    </dgm:pt>
    <dgm:pt modelId="{318269F4-A5E9-4468-BA78-2D2A16FC1EF3}" type="pres">
      <dgm:prSet presAssocID="{DDAE0044-794C-40DC-9577-4BA743633433}" presName="accent_4" presStyleCnt="0"/>
      <dgm:spPr/>
    </dgm:pt>
    <dgm:pt modelId="{0E1EEA2C-ECB5-4EDD-B00A-9740418F3185}" type="pres">
      <dgm:prSet presAssocID="{DDAE0044-794C-40DC-9577-4BA743633433}" presName="accentRepeatNode" presStyleLbl="solidFgAcc1" presStyleIdx="3" presStyleCnt="6"/>
      <dgm:spPr/>
    </dgm:pt>
    <dgm:pt modelId="{E579D3E5-DF3B-4FF6-BEBB-7C07A24407EB}" type="pres">
      <dgm:prSet presAssocID="{65D40C1C-B4EB-4840-9366-E05C631951D8}" presName="text_5" presStyleLbl="node1" presStyleIdx="4" presStyleCnt="6">
        <dgm:presLayoutVars>
          <dgm:bulletEnabled val="1"/>
        </dgm:presLayoutVars>
      </dgm:prSet>
      <dgm:spPr/>
    </dgm:pt>
    <dgm:pt modelId="{4E5DA1AD-7E2A-4187-B2DC-36FB7014BF9A}" type="pres">
      <dgm:prSet presAssocID="{65D40C1C-B4EB-4840-9366-E05C631951D8}" presName="accent_5" presStyleCnt="0"/>
      <dgm:spPr/>
    </dgm:pt>
    <dgm:pt modelId="{3A2A88D0-FF5B-4FE9-8146-0647090BEF00}" type="pres">
      <dgm:prSet presAssocID="{65D40C1C-B4EB-4840-9366-E05C631951D8}" presName="accentRepeatNode" presStyleLbl="solidFgAcc1" presStyleIdx="4" presStyleCnt="6"/>
      <dgm:spPr/>
    </dgm:pt>
    <dgm:pt modelId="{B161AA5F-FB1B-4F09-B400-EB9C0B112055}" type="pres">
      <dgm:prSet presAssocID="{92DBE4B8-053E-42D3-8258-6B74456921DF}" presName="text_6" presStyleLbl="node1" presStyleIdx="5" presStyleCnt="6">
        <dgm:presLayoutVars>
          <dgm:bulletEnabled val="1"/>
        </dgm:presLayoutVars>
      </dgm:prSet>
      <dgm:spPr/>
    </dgm:pt>
    <dgm:pt modelId="{36AE7C6B-0F69-4194-B7BE-25DA2AA871B5}" type="pres">
      <dgm:prSet presAssocID="{92DBE4B8-053E-42D3-8258-6B74456921DF}" presName="accent_6" presStyleCnt="0"/>
      <dgm:spPr/>
    </dgm:pt>
    <dgm:pt modelId="{0D247D02-5C47-4E76-88D2-769A2746C790}" type="pres">
      <dgm:prSet presAssocID="{92DBE4B8-053E-42D3-8258-6B74456921DF}" presName="accentRepeatNode" presStyleLbl="solidFgAcc1" presStyleIdx="5" presStyleCnt="6"/>
      <dgm:spPr/>
    </dgm:pt>
  </dgm:ptLst>
  <dgm:cxnLst>
    <dgm:cxn modelId="{E83F9317-963E-49CD-B82B-5664B28E84F8}" type="presOf" srcId="{92DBE4B8-053E-42D3-8258-6B74456921DF}" destId="{B161AA5F-FB1B-4F09-B400-EB9C0B112055}" srcOrd="0" destOrd="0" presId="urn:microsoft.com/office/officeart/2008/layout/VerticalCurvedList"/>
    <dgm:cxn modelId="{4161BF2F-18E5-49FF-8871-670029958889}" srcId="{22C67D87-5868-4A75-B99F-DCE0E355B2EA}" destId="{DDAE0044-794C-40DC-9577-4BA743633433}" srcOrd="3" destOrd="0" parTransId="{2CDE80AF-D7F8-4178-BF0F-82FABA8B8BFF}" sibTransId="{1F7213A7-1617-491F-8D43-C75B5EBF85B1}"/>
    <dgm:cxn modelId="{B4CD5573-EFD0-48BA-A74F-BAEA91158508}" type="presOf" srcId="{22C67D87-5868-4A75-B99F-DCE0E355B2EA}" destId="{9F5AC3A2-CF8B-4DF3-95B6-466C7AF5AEB4}" srcOrd="0" destOrd="0" presId="urn:microsoft.com/office/officeart/2008/layout/VerticalCurvedList"/>
    <dgm:cxn modelId="{50A0FB79-BC85-4961-8195-197A38E9415B}" srcId="{22C67D87-5868-4A75-B99F-DCE0E355B2EA}" destId="{F1488779-4851-4B3C-9FC0-7B715B1BC2AD}" srcOrd="1" destOrd="0" parTransId="{7780889E-F155-49E6-B54B-BA7F2BEF9197}" sibTransId="{57A2E547-0731-40BA-B5D6-27E376CE941A}"/>
    <dgm:cxn modelId="{96C86989-CCF7-460E-BC24-85C76B2CF073}" type="presOf" srcId="{F1488779-4851-4B3C-9FC0-7B715B1BC2AD}" destId="{D8D59157-2132-4F58-A2F5-C54B2E02A17B}" srcOrd="0" destOrd="0" presId="urn:microsoft.com/office/officeart/2008/layout/VerticalCurvedList"/>
    <dgm:cxn modelId="{8E071C8C-9478-4AF3-ABCB-DCF3D0FD7093}" type="presOf" srcId="{1158152C-8376-4AD8-BE35-2D39359E7058}" destId="{943DD8BD-561B-44CC-AE70-196930E8D4FA}" srcOrd="0" destOrd="0" presId="urn:microsoft.com/office/officeart/2008/layout/VerticalCurvedList"/>
    <dgm:cxn modelId="{B72FE192-D5CD-4A5E-B2EB-B2C9576E1E7D}" type="presOf" srcId="{DDAE0044-794C-40DC-9577-4BA743633433}" destId="{185CE96C-F97E-4FBF-A9B9-5D1D121A0C7E}" srcOrd="0" destOrd="0" presId="urn:microsoft.com/office/officeart/2008/layout/VerticalCurvedList"/>
    <dgm:cxn modelId="{3FF6D693-53C3-49FF-B535-58BE68BC58C8}" srcId="{22C67D87-5868-4A75-B99F-DCE0E355B2EA}" destId="{1158152C-8376-4AD8-BE35-2D39359E7058}" srcOrd="2" destOrd="0" parTransId="{2B4D228C-02F1-4CA5-80DF-D72DAB5DA664}" sibTransId="{C15F722A-FAD3-4C06-BEC5-F7136CEAD177}"/>
    <dgm:cxn modelId="{B23DEEA6-E00D-4380-8375-290D15B61A87}" type="presOf" srcId="{ABAC4290-DB53-498A-9A38-DF48F43E43BE}" destId="{B37D9F17-C364-406A-8D36-328AC6BAC446}" srcOrd="0" destOrd="0" presId="urn:microsoft.com/office/officeart/2008/layout/VerticalCurvedList"/>
    <dgm:cxn modelId="{1E7D27A8-4019-42F1-ACE0-2EAF2340C9B9}" srcId="{22C67D87-5868-4A75-B99F-DCE0E355B2EA}" destId="{ABAC4290-DB53-498A-9A38-DF48F43E43BE}" srcOrd="0" destOrd="0" parTransId="{E9A2D394-7683-43F5-9FFB-3180394B65BE}" sibTransId="{D3DEA82B-E0CF-4D22-99A0-FEE18D266B83}"/>
    <dgm:cxn modelId="{BE7268C7-BD07-40E1-B9A5-283582766C9D}" srcId="{22C67D87-5868-4A75-B99F-DCE0E355B2EA}" destId="{92DBE4B8-053E-42D3-8258-6B74456921DF}" srcOrd="5" destOrd="0" parTransId="{A0006288-65BB-4D93-887A-C40B8909FF46}" sibTransId="{C8B017A0-3D5C-41F3-A7A7-6DD877E3223A}"/>
    <dgm:cxn modelId="{70730EF2-A6F5-440F-8D90-8BCFA5A59273}" type="presOf" srcId="{65D40C1C-B4EB-4840-9366-E05C631951D8}" destId="{E579D3E5-DF3B-4FF6-BEBB-7C07A24407EB}" srcOrd="0" destOrd="0" presId="urn:microsoft.com/office/officeart/2008/layout/VerticalCurvedList"/>
    <dgm:cxn modelId="{F6E172F9-A5A0-41DE-AE62-136E6C081F04}" srcId="{22C67D87-5868-4A75-B99F-DCE0E355B2EA}" destId="{65D40C1C-B4EB-4840-9366-E05C631951D8}" srcOrd="4" destOrd="0" parTransId="{C4E957DA-A7C9-413E-B54F-014D79282843}" sibTransId="{929ABE9D-B987-4E76-A083-87E0A8F7DE10}"/>
    <dgm:cxn modelId="{F81551FB-6B0C-4B00-9663-0CEA2FAF031A}" type="presOf" srcId="{D3DEA82B-E0CF-4D22-99A0-FEE18D266B83}" destId="{B39FD5B5-BD4E-409C-9232-C3E6952BA5CD}" srcOrd="0" destOrd="0" presId="urn:microsoft.com/office/officeart/2008/layout/VerticalCurvedList"/>
    <dgm:cxn modelId="{69D32BED-B882-42F7-B6A2-FA1C906E2F20}" type="presParOf" srcId="{9F5AC3A2-CF8B-4DF3-95B6-466C7AF5AEB4}" destId="{9D39DE4D-CD2F-43B1-8A3C-18CA186ECB53}" srcOrd="0" destOrd="0" presId="urn:microsoft.com/office/officeart/2008/layout/VerticalCurvedList"/>
    <dgm:cxn modelId="{79725DA9-1B79-4FF2-988A-2B469A59E6BF}" type="presParOf" srcId="{9D39DE4D-CD2F-43B1-8A3C-18CA186ECB53}" destId="{338825AD-BCDF-452A-B5A3-11287606429E}" srcOrd="0" destOrd="0" presId="urn:microsoft.com/office/officeart/2008/layout/VerticalCurvedList"/>
    <dgm:cxn modelId="{4E596D8F-DF13-4E2E-9E6F-86F37AA3CD48}" type="presParOf" srcId="{338825AD-BCDF-452A-B5A3-11287606429E}" destId="{28D6D6AD-A54F-46CB-A7E9-C3FBFCB693C3}" srcOrd="0" destOrd="0" presId="urn:microsoft.com/office/officeart/2008/layout/VerticalCurvedList"/>
    <dgm:cxn modelId="{C86CACAB-C4BC-4C33-B4E0-86FD3E09DBE3}" type="presParOf" srcId="{338825AD-BCDF-452A-B5A3-11287606429E}" destId="{B39FD5B5-BD4E-409C-9232-C3E6952BA5CD}" srcOrd="1" destOrd="0" presId="urn:microsoft.com/office/officeart/2008/layout/VerticalCurvedList"/>
    <dgm:cxn modelId="{09DC74AD-8AEE-454E-B275-000E879AC187}" type="presParOf" srcId="{338825AD-BCDF-452A-B5A3-11287606429E}" destId="{31E9C55F-CDFB-4610-9D4E-5C5E122C0BC7}" srcOrd="2" destOrd="0" presId="urn:microsoft.com/office/officeart/2008/layout/VerticalCurvedList"/>
    <dgm:cxn modelId="{90415E88-F997-4DDE-AD3A-AADD905BF888}" type="presParOf" srcId="{338825AD-BCDF-452A-B5A3-11287606429E}" destId="{0AA038CB-7D2B-4D1C-96DF-89F0CB0ED8C2}" srcOrd="3" destOrd="0" presId="urn:microsoft.com/office/officeart/2008/layout/VerticalCurvedList"/>
    <dgm:cxn modelId="{B595ADF8-84B8-4991-8DB3-81DC1651677E}" type="presParOf" srcId="{9D39DE4D-CD2F-43B1-8A3C-18CA186ECB53}" destId="{B37D9F17-C364-406A-8D36-328AC6BAC446}" srcOrd="1" destOrd="0" presId="urn:microsoft.com/office/officeart/2008/layout/VerticalCurvedList"/>
    <dgm:cxn modelId="{CD9CC75C-6C9C-4ABF-BF5F-72E29CC4F7BF}" type="presParOf" srcId="{9D39DE4D-CD2F-43B1-8A3C-18CA186ECB53}" destId="{BDFE9691-B3C3-48F5-B0CC-B7731544EE50}" srcOrd="2" destOrd="0" presId="urn:microsoft.com/office/officeart/2008/layout/VerticalCurvedList"/>
    <dgm:cxn modelId="{5A7CB6EE-CD8E-4CE0-9875-0C2C4BDC84A5}" type="presParOf" srcId="{BDFE9691-B3C3-48F5-B0CC-B7731544EE50}" destId="{05C5A23D-A26E-42E1-9D0A-DF73F26248DF}" srcOrd="0" destOrd="0" presId="urn:microsoft.com/office/officeart/2008/layout/VerticalCurvedList"/>
    <dgm:cxn modelId="{99E4E94C-9A0F-4FAA-A344-851BA8769F85}" type="presParOf" srcId="{9D39DE4D-CD2F-43B1-8A3C-18CA186ECB53}" destId="{D8D59157-2132-4F58-A2F5-C54B2E02A17B}" srcOrd="3" destOrd="0" presId="urn:microsoft.com/office/officeart/2008/layout/VerticalCurvedList"/>
    <dgm:cxn modelId="{F1AC5217-5C1F-4FD0-9AAB-B2ABD362D33A}" type="presParOf" srcId="{9D39DE4D-CD2F-43B1-8A3C-18CA186ECB53}" destId="{B8C86616-FBB7-498A-8C69-CC19F60A2E8F}" srcOrd="4" destOrd="0" presId="urn:microsoft.com/office/officeart/2008/layout/VerticalCurvedList"/>
    <dgm:cxn modelId="{BF5E6DF5-D1BE-43DF-89EC-AF9393369FBC}" type="presParOf" srcId="{B8C86616-FBB7-498A-8C69-CC19F60A2E8F}" destId="{B21EEEBC-4EFC-4020-8E9E-EA17A1C69104}" srcOrd="0" destOrd="0" presId="urn:microsoft.com/office/officeart/2008/layout/VerticalCurvedList"/>
    <dgm:cxn modelId="{E0B7D9F8-BDCC-4077-A8A0-69FA8033D994}" type="presParOf" srcId="{9D39DE4D-CD2F-43B1-8A3C-18CA186ECB53}" destId="{943DD8BD-561B-44CC-AE70-196930E8D4FA}" srcOrd="5" destOrd="0" presId="urn:microsoft.com/office/officeart/2008/layout/VerticalCurvedList"/>
    <dgm:cxn modelId="{64711325-8EA3-40BF-991E-A87E2B4863BF}" type="presParOf" srcId="{9D39DE4D-CD2F-43B1-8A3C-18CA186ECB53}" destId="{B35889F1-B1AA-4C3B-B98C-7C3D10C5ABDD}" srcOrd="6" destOrd="0" presId="urn:microsoft.com/office/officeart/2008/layout/VerticalCurvedList"/>
    <dgm:cxn modelId="{8F851F18-2F57-4DE8-843C-9832DD24587D}" type="presParOf" srcId="{B35889F1-B1AA-4C3B-B98C-7C3D10C5ABDD}" destId="{1E9E6C48-D3FA-434B-8BAF-AF2B4A35F8C0}" srcOrd="0" destOrd="0" presId="urn:microsoft.com/office/officeart/2008/layout/VerticalCurvedList"/>
    <dgm:cxn modelId="{F8CC4F6F-1CAF-4D4A-895C-6256A1B452A5}" type="presParOf" srcId="{9D39DE4D-CD2F-43B1-8A3C-18CA186ECB53}" destId="{185CE96C-F97E-4FBF-A9B9-5D1D121A0C7E}" srcOrd="7" destOrd="0" presId="urn:microsoft.com/office/officeart/2008/layout/VerticalCurvedList"/>
    <dgm:cxn modelId="{5885722F-1B54-4F11-B93B-9149ADE246ED}" type="presParOf" srcId="{9D39DE4D-CD2F-43B1-8A3C-18CA186ECB53}" destId="{318269F4-A5E9-4468-BA78-2D2A16FC1EF3}" srcOrd="8" destOrd="0" presId="urn:microsoft.com/office/officeart/2008/layout/VerticalCurvedList"/>
    <dgm:cxn modelId="{B997FDB2-3A1C-40AF-A356-F9DE04888376}" type="presParOf" srcId="{318269F4-A5E9-4468-BA78-2D2A16FC1EF3}" destId="{0E1EEA2C-ECB5-4EDD-B00A-9740418F3185}" srcOrd="0" destOrd="0" presId="urn:microsoft.com/office/officeart/2008/layout/VerticalCurvedList"/>
    <dgm:cxn modelId="{3697F97F-67E0-4D8F-80F9-75CF9FAB9C52}" type="presParOf" srcId="{9D39DE4D-CD2F-43B1-8A3C-18CA186ECB53}" destId="{E579D3E5-DF3B-4FF6-BEBB-7C07A24407EB}" srcOrd="9" destOrd="0" presId="urn:microsoft.com/office/officeart/2008/layout/VerticalCurvedList"/>
    <dgm:cxn modelId="{13D25C97-07DA-4340-8DD3-3E665D913A5A}" type="presParOf" srcId="{9D39DE4D-CD2F-43B1-8A3C-18CA186ECB53}" destId="{4E5DA1AD-7E2A-4187-B2DC-36FB7014BF9A}" srcOrd="10" destOrd="0" presId="urn:microsoft.com/office/officeart/2008/layout/VerticalCurvedList"/>
    <dgm:cxn modelId="{9ACD395E-EE1F-40DA-B654-8068C4AABADD}" type="presParOf" srcId="{4E5DA1AD-7E2A-4187-B2DC-36FB7014BF9A}" destId="{3A2A88D0-FF5B-4FE9-8146-0647090BEF00}" srcOrd="0" destOrd="0" presId="urn:microsoft.com/office/officeart/2008/layout/VerticalCurvedList"/>
    <dgm:cxn modelId="{EC3E8E2C-2627-43B5-8491-C27CC14E92F6}" type="presParOf" srcId="{9D39DE4D-CD2F-43B1-8A3C-18CA186ECB53}" destId="{B161AA5F-FB1B-4F09-B400-EB9C0B112055}" srcOrd="11" destOrd="0" presId="urn:microsoft.com/office/officeart/2008/layout/VerticalCurvedList"/>
    <dgm:cxn modelId="{84D1F830-F386-4EA1-BA77-6F45991AC001}" type="presParOf" srcId="{9D39DE4D-CD2F-43B1-8A3C-18CA186ECB53}" destId="{36AE7C6B-0F69-4194-B7BE-25DA2AA871B5}" srcOrd="12" destOrd="0" presId="urn:microsoft.com/office/officeart/2008/layout/VerticalCurvedList"/>
    <dgm:cxn modelId="{00F3D088-1CCC-446A-A3D4-482988F42D0E}" type="presParOf" srcId="{36AE7C6B-0F69-4194-B7BE-25DA2AA871B5}" destId="{0D247D02-5C47-4E76-88D2-769A2746C79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9FD5B5-BD4E-409C-9232-C3E6952BA5CD}">
      <dsp:nvSpPr>
        <dsp:cNvPr id="0" name=""/>
        <dsp:cNvSpPr/>
      </dsp:nvSpPr>
      <dsp:spPr>
        <a:xfrm>
          <a:off x="-5054129" y="-774308"/>
          <a:ext cx="6019017" cy="6019017"/>
        </a:xfrm>
        <a:prstGeom prst="blockArc">
          <a:avLst>
            <a:gd name="adj1" fmla="val 18900000"/>
            <a:gd name="adj2" fmla="val 2700000"/>
            <a:gd name="adj3" fmla="val 359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D9F17-C364-406A-8D36-328AC6BAC446}">
      <dsp:nvSpPr>
        <dsp:cNvPr id="0" name=""/>
        <dsp:cNvSpPr/>
      </dsp:nvSpPr>
      <dsp:spPr>
        <a:xfrm>
          <a:off x="359953" y="235411"/>
          <a:ext cx="8493841" cy="4706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573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+mn-lt"/>
              <a:cs typeface="Times New Roman" panose="02020603050405020304" pitchFamily="18" charset="0"/>
            </a:rPr>
            <a:t>Introduction</a:t>
          </a:r>
        </a:p>
      </dsp:txBody>
      <dsp:txXfrm>
        <a:off x="359953" y="235411"/>
        <a:ext cx="8493841" cy="470643"/>
      </dsp:txXfrm>
    </dsp:sp>
    <dsp:sp modelId="{05C5A23D-A26E-42E1-9D0A-DF73F26248DF}">
      <dsp:nvSpPr>
        <dsp:cNvPr id="0" name=""/>
        <dsp:cNvSpPr/>
      </dsp:nvSpPr>
      <dsp:spPr>
        <a:xfrm>
          <a:off x="65801" y="176580"/>
          <a:ext cx="588304" cy="5883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D59157-2132-4F58-A2F5-C54B2E02A17B}">
      <dsp:nvSpPr>
        <dsp:cNvPr id="0" name=""/>
        <dsp:cNvSpPr/>
      </dsp:nvSpPr>
      <dsp:spPr>
        <a:xfrm>
          <a:off x="747090" y="941287"/>
          <a:ext cx="8106704" cy="4706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573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+mn-lt"/>
              <a:cs typeface="Times New Roman" panose="02020603050405020304" pitchFamily="18" charset="0"/>
            </a:rPr>
            <a:t>Présentation de l’organisme d’accueil</a:t>
          </a:r>
        </a:p>
      </dsp:txBody>
      <dsp:txXfrm>
        <a:off x="747090" y="941287"/>
        <a:ext cx="8106704" cy="470643"/>
      </dsp:txXfrm>
    </dsp:sp>
    <dsp:sp modelId="{B21EEEBC-4EFC-4020-8E9E-EA17A1C69104}">
      <dsp:nvSpPr>
        <dsp:cNvPr id="0" name=""/>
        <dsp:cNvSpPr/>
      </dsp:nvSpPr>
      <dsp:spPr>
        <a:xfrm>
          <a:off x="452937" y="882456"/>
          <a:ext cx="588304" cy="5883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DD8BD-561B-44CC-AE70-196930E8D4FA}">
      <dsp:nvSpPr>
        <dsp:cNvPr id="0" name=""/>
        <dsp:cNvSpPr/>
      </dsp:nvSpPr>
      <dsp:spPr>
        <a:xfrm>
          <a:off x="924117" y="1647163"/>
          <a:ext cx="7929676" cy="4706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573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+mn-lt"/>
              <a:cs typeface="Times New Roman" panose="02020603050405020304" pitchFamily="18" charset="0"/>
            </a:rPr>
            <a:t>Mission de stage</a:t>
          </a:r>
        </a:p>
      </dsp:txBody>
      <dsp:txXfrm>
        <a:off x="924117" y="1647163"/>
        <a:ext cx="7929676" cy="470643"/>
      </dsp:txXfrm>
    </dsp:sp>
    <dsp:sp modelId="{1E9E6C48-D3FA-434B-8BAF-AF2B4A35F8C0}">
      <dsp:nvSpPr>
        <dsp:cNvPr id="0" name=""/>
        <dsp:cNvSpPr/>
      </dsp:nvSpPr>
      <dsp:spPr>
        <a:xfrm>
          <a:off x="629965" y="1588333"/>
          <a:ext cx="588304" cy="5883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CE96C-F97E-4FBF-A9B9-5D1D121A0C7E}">
      <dsp:nvSpPr>
        <dsp:cNvPr id="0" name=""/>
        <dsp:cNvSpPr/>
      </dsp:nvSpPr>
      <dsp:spPr>
        <a:xfrm>
          <a:off x="924117" y="2352592"/>
          <a:ext cx="7929676" cy="4706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573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+mn-lt"/>
              <a:cs typeface="Times New Roman" panose="02020603050405020304" pitchFamily="18" charset="0"/>
            </a:rPr>
            <a:t>Analyse et conception</a:t>
          </a:r>
        </a:p>
      </dsp:txBody>
      <dsp:txXfrm>
        <a:off x="924117" y="2352592"/>
        <a:ext cx="7929676" cy="470643"/>
      </dsp:txXfrm>
    </dsp:sp>
    <dsp:sp modelId="{0E1EEA2C-ECB5-4EDD-B00A-9740418F3185}">
      <dsp:nvSpPr>
        <dsp:cNvPr id="0" name=""/>
        <dsp:cNvSpPr/>
      </dsp:nvSpPr>
      <dsp:spPr>
        <a:xfrm>
          <a:off x="629965" y="2293762"/>
          <a:ext cx="588304" cy="5883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79D3E5-DF3B-4FF6-BEBB-7C07A24407EB}">
      <dsp:nvSpPr>
        <dsp:cNvPr id="0" name=""/>
        <dsp:cNvSpPr/>
      </dsp:nvSpPr>
      <dsp:spPr>
        <a:xfrm>
          <a:off x="747090" y="3058468"/>
          <a:ext cx="8106704" cy="4706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573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+mn-lt"/>
              <a:cs typeface="Times New Roman" panose="02020603050405020304" pitchFamily="18" charset="0"/>
            </a:rPr>
            <a:t>Réalisation</a:t>
          </a:r>
        </a:p>
      </dsp:txBody>
      <dsp:txXfrm>
        <a:off x="747090" y="3058468"/>
        <a:ext cx="8106704" cy="470643"/>
      </dsp:txXfrm>
    </dsp:sp>
    <dsp:sp modelId="{3A2A88D0-FF5B-4FE9-8146-0647090BEF00}">
      <dsp:nvSpPr>
        <dsp:cNvPr id="0" name=""/>
        <dsp:cNvSpPr/>
      </dsp:nvSpPr>
      <dsp:spPr>
        <a:xfrm>
          <a:off x="452937" y="2999638"/>
          <a:ext cx="588304" cy="5883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1AA5F-FB1B-4F09-B400-EB9C0B112055}">
      <dsp:nvSpPr>
        <dsp:cNvPr id="0" name=""/>
        <dsp:cNvSpPr/>
      </dsp:nvSpPr>
      <dsp:spPr>
        <a:xfrm>
          <a:off x="359953" y="3764345"/>
          <a:ext cx="8493841" cy="4706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573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+mn-lt"/>
              <a:cs typeface="Times New Roman" panose="02020603050405020304" pitchFamily="18" charset="0"/>
            </a:rPr>
            <a:t>Conclusion</a:t>
          </a:r>
        </a:p>
      </dsp:txBody>
      <dsp:txXfrm>
        <a:off x="359953" y="3764345"/>
        <a:ext cx="8493841" cy="470643"/>
      </dsp:txXfrm>
    </dsp:sp>
    <dsp:sp modelId="{0D247D02-5C47-4E76-88D2-769A2746C790}">
      <dsp:nvSpPr>
        <dsp:cNvPr id="0" name=""/>
        <dsp:cNvSpPr/>
      </dsp:nvSpPr>
      <dsp:spPr>
        <a:xfrm>
          <a:off x="65801" y="3705514"/>
          <a:ext cx="588304" cy="5883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1F1DC-7114-469A-B292-35FC98D25081}" type="datetimeFigureOut">
              <a:rPr lang="fr-FR" smtClean="0"/>
              <a:t>22/11/2020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7B82A-2AA3-449F-94D2-4D4CFD2B330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48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7B82A-2AA3-449F-94D2-4D4CFD2B330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78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A4E7A9-04FC-410B-AC27-3F8FAF754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4FE029-A1D6-41A2-8117-694B0E67B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0394B4-DD06-4135-91B3-F8AC5761B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E533B-2413-4A43-A971-377BF8707AB6}" type="datetimeFigureOut">
              <a:rPr lang="fr-FR" smtClean="0"/>
              <a:t>22/11/2020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56BD28-1C57-427A-9D17-C408EEE1A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F1A444-7F90-4E41-9C93-D84855CFE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105F-DBC1-4D29-A63E-30FF505022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33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4BA8A4-BB7A-49CE-99EA-85412639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1FCD465-AC06-4BAC-94BB-97C0DEBDC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5AC114-FB70-447F-80E3-B532F5DE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E533B-2413-4A43-A971-377BF8707AB6}" type="datetimeFigureOut">
              <a:rPr lang="fr-FR" smtClean="0"/>
              <a:t>22/11/2020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3A3062-4531-4D20-B6D3-0995A6227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44781A-3C11-4A19-84CB-033DE6C0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105F-DBC1-4D29-A63E-30FF505022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970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EF88087-788C-4A53-B19A-F463B3C486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EF06A5C-0A15-4534-A4FF-43A828100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D2EFFA-1B55-443E-A080-D18591D41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E533B-2413-4A43-A971-377BF8707AB6}" type="datetimeFigureOut">
              <a:rPr lang="fr-FR" smtClean="0"/>
              <a:t>22/11/2020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9D13D5-853C-4C2C-BBDB-DE0393EA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52FD5F-3EA0-4BE4-9696-304E0C5AA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105F-DBC1-4D29-A63E-30FF505022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873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14641" y="1858265"/>
            <a:ext cx="91824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4241" y="3911363"/>
            <a:ext cx="58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6152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13F228-B9F5-494C-B1B2-57F3CA05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7DEC8D-D0DA-4C1C-94BB-702B7AC95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CA7458-FA10-4EF4-9D53-56A2B478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E533B-2413-4A43-A971-377BF8707AB6}" type="datetimeFigureOut">
              <a:rPr lang="fr-FR" smtClean="0"/>
              <a:t>22/11/2020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B462F3-D9F7-48D2-9277-7FF94AC9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A069E7-FC0A-4053-ADC0-0130D1E9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105F-DBC1-4D29-A63E-30FF505022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72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3EE834-AF2C-4EE4-9D5A-345FF935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6B85565-6DBD-487C-A823-3FA637671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7593F9-42CB-4FCC-944D-188334F4F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E533B-2413-4A43-A971-377BF8707AB6}" type="datetimeFigureOut">
              <a:rPr lang="fr-FR" smtClean="0"/>
              <a:t>22/11/2020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2FC572-5A6E-4A75-80AD-5D2D5E55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733D51-A8E1-4957-9D24-F072F672A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105F-DBC1-4D29-A63E-30FF505022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2283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11E52-B922-4430-85C3-C192CD87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42202D-4CB4-4634-9F4E-427464B12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615AA1-0570-443A-9ED7-E310BFA1A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93D659B-679B-43C5-A369-B6B7A28D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E533B-2413-4A43-A971-377BF8707AB6}" type="datetimeFigureOut">
              <a:rPr lang="fr-FR" smtClean="0"/>
              <a:t>22/11/2020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068CE62-D8FE-4F67-9C44-F8D9D3F6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700234-4D03-4EFE-9F12-2CD1526AD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105F-DBC1-4D29-A63E-30FF505022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5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4F6CD8-0B61-4A56-B791-45C624494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8AB1AC-CFA9-4208-A835-9E8E01A18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56A4F1-38D0-487D-AB97-5DC941CE1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3849BD7-50F3-49DF-9599-F64F456DF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2F9BA6B-5DA2-4BCE-8410-0852404F5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995F6B1-FCB3-47B9-8F8C-636416A20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E533B-2413-4A43-A971-377BF8707AB6}" type="datetimeFigureOut">
              <a:rPr lang="fr-FR" smtClean="0"/>
              <a:t>22/11/2020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FB7D4A3-D237-4C46-B51A-8E2785C30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BA79D04-4260-4B99-8B38-5C2B5F93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105F-DBC1-4D29-A63E-30FF505022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547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B4347-46D9-4EAB-AFCB-855C55D79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3355850-88A9-4DA3-B2BE-F2F59A6AC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E533B-2413-4A43-A971-377BF8707AB6}" type="datetimeFigureOut">
              <a:rPr lang="fr-FR" smtClean="0"/>
              <a:t>22/11/2020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08B6B6-6DDE-48F2-B63F-109F9903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1A89907-DF4E-4D7A-AF9B-265A03D8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105F-DBC1-4D29-A63E-30FF505022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646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FAE553C-26E0-4A67-A918-1104E5605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E533B-2413-4A43-A971-377BF8707AB6}" type="datetimeFigureOut">
              <a:rPr lang="fr-FR" smtClean="0"/>
              <a:t>22/11/2020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846565-B0B3-4400-BABF-002DECB12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3BC9A4-BB9C-4545-B6B8-6BE8554B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105F-DBC1-4D29-A63E-30FF505022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7219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C3A273-F15C-4F83-8E4D-CDDB5669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623892-6A1D-4BEC-88FB-9390317B3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9CB372C-FF70-4003-B840-3A9C2A0B5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EB0118-FB3B-41EC-AFE5-7614270B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E533B-2413-4A43-A971-377BF8707AB6}" type="datetimeFigureOut">
              <a:rPr lang="fr-FR" smtClean="0"/>
              <a:t>22/11/2020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D59AD7-F286-4F12-A13E-B73FE585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D4E264-4E90-4118-BDDD-FE956535B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105F-DBC1-4D29-A63E-30FF505022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60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71877C-6C15-4C69-BDF6-785216354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80698FF-D718-41E6-9DF9-E08BC248F0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63BB885-FE17-41CD-89DA-2960684A7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42078A-BDA2-4607-A023-EF134B23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E533B-2413-4A43-A971-377BF8707AB6}" type="datetimeFigureOut">
              <a:rPr lang="fr-FR" smtClean="0"/>
              <a:t>22/11/2020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CB7AFE-187F-4A96-B388-606D8A924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03F849-0DE6-46BA-A1F6-00840923F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105F-DBC1-4D29-A63E-30FF505022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69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95FFE5-748B-4791-AF87-18A908396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B44F81-F102-4D18-939D-5D2D4B1FC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1B22DA-8DEA-4399-996C-7FA5FF409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E533B-2413-4A43-A971-377BF8707AB6}" type="datetimeFigureOut">
              <a:rPr lang="fr-FR" smtClean="0"/>
              <a:t>22/11/2020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9D97C2-1501-49BC-A317-75B2848F7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B951FD-D8C8-4D5A-A424-09D6F5724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B105F-DBC1-4D29-A63E-30FF505022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29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23D5A304-48CD-4D46-873C-1F1BD1618A7A}"/>
              </a:ext>
            </a:extLst>
          </p:cNvPr>
          <p:cNvSpPr/>
          <p:nvPr/>
        </p:nvSpPr>
        <p:spPr>
          <a:xfrm>
            <a:off x="8288690" y="4456195"/>
            <a:ext cx="3744685" cy="1239291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808A183-46F5-4845-93FA-0CE63DF2C147}"/>
              </a:ext>
            </a:extLst>
          </p:cNvPr>
          <p:cNvSpPr/>
          <p:nvPr/>
        </p:nvSpPr>
        <p:spPr>
          <a:xfrm>
            <a:off x="279914" y="4456196"/>
            <a:ext cx="2184922" cy="123929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392DF87-53D0-4BF7-8625-049161B96C0C}"/>
              </a:ext>
            </a:extLst>
          </p:cNvPr>
          <p:cNvSpPr/>
          <p:nvPr/>
        </p:nvSpPr>
        <p:spPr>
          <a:xfrm>
            <a:off x="2484275" y="2618088"/>
            <a:ext cx="7223450" cy="1292292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2143955" y="2908712"/>
            <a:ext cx="7904090" cy="97894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buClr>
                <a:schemeClr val="dk1"/>
              </a:buClr>
              <a:buSzPts val="6000"/>
            </a:pPr>
            <a:r>
              <a:rPr lang="fr-FR" sz="3200" b="1" dirty="0">
                <a:latin typeface="Exo 2"/>
                <a:ea typeface="+mj-ea"/>
                <a:cs typeface="+mj-cs"/>
              </a:rPr>
              <a:t>Réalisation et Optimisation </a:t>
            </a:r>
            <a:r>
              <a:rPr lang="fr-FR" sz="3200" b="1" dirty="0" err="1">
                <a:latin typeface="Exo 2"/>
                <a:ea typeface="+mj-ea"/>
                <a:cs typeface="+mj-cs"/>
              </a:rPr>
              <a:t>SEO</a:t>
            </a:r>
            <a:r>
              <a:rPr lang="fr-FR" sz="3200" b="1" dirty="0">
                <a:latin typeface="Exo 2"/>
                <a:ea typeface="+mj-ea"/>
                <a:cs typeface="+mj-cs"/>
              </a:rPr>
              <a:t> d’un</a:t>
            </a:r>
          </a:p>
          <a:p>
            <a:pPr marL="0" indent="0" algn="ctr">
              <a:buClr>
                <a:schemeClr val="dk1"/>
              </a:buClr>
              <a:buSzPts val="6000"/>
            </a:pPr>
            <a:r>
              <a:rPr lang="fr-FR" sz="3200" b="1" dirty="0">
                <a:latin typeface="Exo 2"/>
                <a:ea typeface="+mj-ea"/>
                <a:cs typeface="+mj-cs"/>
              </a:rPr>
              <a:t>Site web</a:t>
            </a: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2105608" y="0"/>
            <a:ext cx="7582678" cy="139169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>
              <a:lnSpc>
                <a:spcPct val="100000"/>
              </a:lnSpc>
              <a:buClr>
                <a:schemeClr val="dk1"/>
              </a:buClr>
            </a:pPr>
            <a:r>
              <a:rPr lang="fr-FR" sz="4000" b="1" dirty="0">
                <a:solidFill>
                  <a:srgbClr val="434343"/>
                </a:solidFill>
                <a:latin typeface="Exo 2"/>
                <a:sym typeface="Exo 2"/>
              </a:rPr>
              <a:t>Présentation de stage de première année</a:t>
            </a:r>
            <a:endParaRPr sz="4000" b="1" dirty="0">
              <a:solidFill>
                <a:srgbClr val="434343"/>
              </a:solidFill>
              <a:latin typeface="Exo 2"/>
              <a:sym typeface="Exo 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9569AD-46AE-406D-ADD0-D392244C2766}"/>
              </a:ext>
            </a:extLst>
          </p:cNvPr>
          <p:cNvSpPr/>
          <p:nvPr/>
        </p:nvSpPr>
        <p:spPr>
          <a:xfrm>
            <a:off x="416763" y="4558539"/>
            <a:ext cx="11775237" cy="96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lnSpc>
                <a:spcPct val="107000"/>
              </a:lnSpc>
              <a:spcAft>
                <a:spcPts val="800"/>
              </a:spcAft>
              <a:tabLst>
                <a:tab pos="861060" algn="l"/>
              </a:tabLst>
            </a:pPr>
            <a:r>
              <a:rPr lang="fr-FR" sz="2400" u="sng" dirty="0"/>
              <a:t>Réalisé par :</a:t>
            </a:r>
            <a:r>
              <a:rPr lang="fr-FR" sz="2400" dirty="0"/>
              <a:t>                                                                                                                        </a:t>
            </a:r>
            <a:r>
              <a:rPr lang="fr-FR" sz="2400" u="sng" dirty="0"/>
              <a:t>Encadré par :</a:t>
            </a:r>
          </a:p>
          <a:p>
            <a:pPr defTabSz="457200">
              <a:lnSpc>
                <a:spcPct val="107000"/>
              </a:lnSpc>
              <a:spcAft>
                <a:spcPts val="800"/>
              </a:spcAft>
              <a:tabLst>
                <a:tab pos="861060" algn="l"/>
              </a:tabLst>
            </a:pPr>
            <a:r>
              <a:rPr lang="fr-FR" sz="2400" b="1" dirty="0"/>
              <a:t>CHICHI Amine                                                                                            Mr. ZIZI Yahia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CAE7DC-3087-4AE5-921F-3A6E172451DB}"/>
              </a:ext>
            </a:extLst>
          </p:cNvPr>
          <p:cNvSpPr/>
          <p:nvPr/>
        </p:nvSpPr>
        <p:spPr>
          <a:xfrm>
            <a:off x="4837992" y="1256426"/>
            <a:ext cx="1964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 Juillet – 20 Août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7CACD3-1B8E-4796-BA57-9DA47A142BD6}"/>
              </a:ext>
            </a:extLst>
          </p:cNvPr>
          <p:cNvSpPr/>
          <p:nvPr/>
        </p:nvSpPr>
        <p:spPr>
          <a:xfrm>
            <a:off x="5284011" y="1640207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Filière GL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A98408-C820-4D1C-A3DA-4D2F535FD4D4}"/>
              </a:ext>
            </a:extLst>
          </p:cNvPr>
          <p:cNvSpPr/>
          <p:nvPr/>
        </p:nvSpPr>
        <p:spPr>
          <a:xfrm>
            <a:off x="3885850" y="6197186"/>
            <a:ext cx="4022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/>
              <a:t>Année universitaire 2020-2021</a:t>
            </a: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FD1EC445-AC4E-4162-A6BD-AD1DD5535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8" y="100867"/>
            <a:ext cx="1078302" cy="914400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A3F5F3FA-7678-4D83-BC59-486F3C366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24" y="9427"/>
            <a:ext cx="1026545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A170199-F538-4023-87C2-0C68EF8F7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79B972AE-A8A4-459A-AC9A-7BDCC5ADCD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953489" cy="762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2556389D-6543-4F09-B41F-D48CD9E3F506}"/>
              </a:ext>
            </a:extLst>
          </p:cNvPr>
          <p:cNvSpPr txBox="1">
            <a:spLocks/>
          </p:cNvSpPr>
          <p:nvPr/>
        </p:nvSpPr>
        <p:spPr>
          <a:xfrm>
            <a:off x="1953489" y="-3"/>
            <a:ext cx="2106670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Présentation de l’organisme d’accueil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906E3F08-0F0C-44EC-A435-B904C28A6E82}"/>
              </a:ext>
            </a:extLst>
          </p:cNvPr>
          <p:cNvSpPr txBox="1">
            <a:spLocks/>
          </p:cNvSpPr>
          <p:nvPr/>
        </p:nvSpPr>
        <p:spPr>
          <a:xfrm>
            <a:off x="4063042" y="0"/>
            <a:ext cx="2032958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Mission de stage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4A4F53A7-2720-4A31-98FE-B7B0252B0484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2105698" cy="7623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u="sng" dirty="0">
                <a:solidFill>
                  <a:schemeClr val="tx1"/>
                </a:solidFill>
              </a:rPr>
              <a:t>Analyse et conception</a:t>
            </a: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E191FD8-7456-450A-A394-C2360AD53E11}"/>
              </a:ext>
            </a:extLst>
          </p:cNvPr>
          <p:cNvSpPr txBox="1">
            <a:spLocks/>
          </p:cNvSpPr>
          <p:nvPr/>
        </p:nvSpPr>
        <p:spPr>
          <a:xfrm>
            <a:off x="8198821" y="-3"/>
            <a:ext cx="1960221" cy="7557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Réalisation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8CB10255-A7BA-4A87-BF7A-C4DF5AA5B6E1}"/>
              </a:ext>
            </a:extLst>
          </p:cNvPr>
          <p:cNvSpPr txBox="1">
            <a:spLocks/>
          </p:cNvSpPr>
          <p:nvPr/>
        </p:nvSpPr>
        <p:spPr>
          <a:xfrm>
            <a:off x="10159041" y="0"/>
            <a:ext cx="2032959" cy="762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 Conclusion</a:t>
            </a:r>
          </a:p>
        </p:txBody>
      </p:sp>
      <p:sp>
        <p:nvSpPr>
          <p:cNvPr id="12" name="Google Shape;899;p55">
            <a:extLst>
              <a:ext uri="{FF2B5EF4-FFF2-40B4-BE49-F238E27FC236}">
                <a16:creationId xmlns:a16="http://schemas.microsoft.com/office/drawing/2014/main" id="{99A387D1-97C9-4576-9C8A-564215BD7425}"/>
              </a:ext>
            </a:extLst>
          </p:cNvPr>
          <p:cNvSpPr/>
          <p:nvPr/>
        </p:nvSpPr>
        <p:spPr>
          <a:xfrm>
            <a:off x="6422589" y="169118"/>
            <a:ext cx="97442" cy="13763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29CFF-D005-40EA-832A-B8A2746A14A6}"/>
              </a:ext>
            </a:extLst>
          </p:cNvPr>
          <p:cNvSpPr/>
          <p:nvPr/>
        </p:nvSpPr>
        <p:spPr>
          <a:xfrm>
            <a:off x="4328474" y="980465"/>
            <a:ext cx="30527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4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Sitemap</a:t>
            </a:r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XML</a:t>
            </a:r>
            <a:endParaRPr lang="fr-FR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Picture 14" descr="SEO: Why Use a Sitemap » Web Outsourcing Gateway Inc. | Blog">
            <a:extLst>
              <a:ext uri="{FF2B5EF4-FFF2-40B4-BE49-F238E27FC236}">
                <a16:creationId xmlns:a16="http://schemas.microsoft.com/office/drawing/2014/main" id="{0F2F0525-FF90-41C3-8ACF-C1CFADDF2BC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3023"/>
            <a:ext cx="12192000" cy="4944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3801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A170199-F538-4023-87C2-0C68EF8F7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79B972AE-A8A4-459A-AC9A-7BDCC5ADCD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953489" cy="762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2556389D-6543-4F09-B41F-D48CD9E3F506}"/>
              </a:ext>
            </a:extLst>
          </p:cNvPr>
          <p:cNvSpPr txBox="1">
            <a:spLocks/>
          </p:cNvSpPr>
          <p:nvPr/>
        </p:nvSpPr>
        <p:spPr>
          <a:xfrm>
            <a:off x="1953489" y="-3"/>
            <a:ext cx="2106670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Présentation de l’organisme d’accueil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906E3F08-0F0C-44EC-A435-B904C28A6E82}"/>
              </a:ext>
            </a:extLst>
          </p:cNvPr>
          <p:cNvSpPr txBox="1">
            <a:spLocks/>
          </p:cNvSpPr>
          <p:nvPr/>
        </p:nvSpPr>
        <p:spPr>
          <a:xfrm>
            <a:off x="4063042" y="0"/>
            <a:ext cx="2032958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Mission de stage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4A4F53A7-2720-4A31-98FE-B7B0252B0484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2105698" cy="7623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u="sng" dirty="0">
                <a:solidFill>
                  <a:schemeClr val="tx1"/>
                </a:solidFill>
              </a:rPr>
              <a:t>Analyse et conception</a:t>
            </a: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E191FD8-7456-450A-A394-C2360AD53E11}"/>
              </a:ext>
            </a:extLst>
          </p:cNvPr>
          <p:cNvSpPr txBox="1">
            <a:spLocks/>
          </p:cNvSpPr>
          <p:nvPr/>
        </p:nvSpPr>
        <p:spPr>
          <a:xfrm>
            <a:off x="8198821" y="-3"/>
            <a:ext cx="1960221" cy="7557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Réalisation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8CB10255-A7BA-4A87-BF7A-C4DF5AA5B6E1}"/>
              </a:ext>
            </a:extLst>
          </p:cNvPr>
          <p:cNvSpPr txBox="1">
            <a:spLocks/>
          </p:cNvSpPr>
          <p:nvPr/>
        </p:nvSpPr>
        <p:spPr>
          <a:xfrm>
            <a:off x="10159041" y="0"/>
            <a:ext cx="2032959" cy="762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 Conclusion</a:t>
            </a:r>
          </a:p>
        </p:txBody>
      </p:sp>
      <p:sp>
        <p:nvSpPr>
          <p:cNvPr id="12" name="Google Shape;899;p55">
            <a:extLst>
              <a:ext uri="{FF2B5EF4-FFF2-40B4-BE49-F238E27FC236}">
                <a16:creationId xmlns:a16="http://schemas.microsoft.com/office/drawing/2014/main" id="{99A387D1-97C9-4576-9C8A-564215BD7425}"/>
              </a:ext>
            </a:extLst>
          </p:cNvPr>
          <p:cNvSpPr/>
          <p:nvPr/>
        </p:nvSpPr>
        <p:spPr>
          <a:xfrm>
            <a:off x="6422589" y="169118"/>
            <a:ext cx="97442" cy="13763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29CFF-D005-40EA-832A-B8A2746A14A6}"/>
              </a:ext>
            </a:extLst>
          </p:cNvPr>
          <p:cNvSpPr/>
          <p:nvPr/>
        </p:nvSpPr>
        <p:spPr>
          <a:xfrm>
            <a:off x="3801358" y="1099004"/>
            <a:ext cx="4589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Internal</a:t>
            </a:r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&amp; </a:t>
            </a:r>
            <a:r>
              <a:rPr lang="fr-FR" sz="4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Backlinks</a:t>
            </a:r>
            <a:endParaRPr lang="fr-FR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12" descr="Internal Link Building And Inner Site Linking: My Study In Theory And  Function - Business 2 Community">
            <a:extLst>
              <a:ext uri="{FF2B5EF4-FFF2-40B4-BE49-F238E27FC236}">
                <a16:creationId xmlns:a16="http://schemas.microsoft.com/office/drawing/2014/main" id="{5085D81D-61D6-4284-81F3-49BCD245527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0102"/>
            <a:ext cx="6096000" cy="4736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395AF4-094D-4838-8FD7-7E240F5538B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140" y="2150102"/>
            <a:ext cx="6004859" cy="47078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111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A170199-F538-4023-87C2-0C68EF8F7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79B972AE-A8A4-459A-AC9A-7BDCC5ADCD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953489" cy="762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2556389D-6543-4F09-B41F-D48CD9E3F506}"/>
              </a:ext>
            </a:extLst>
          </p:cNvPr>
          <p:cNvSpPr txBox="1">
            <a:spLocks/>
          </p:cNvSpPr>
          <p:nvPr/>
        </p:nvSpPr>
        <p:spPr>
          <a:xfrm>
            <a:off x="1953489" y="-3"/>
            <a:ext cx="2106670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Présentation de l’organisme d’accueil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906E3F08-0F0C-44EC-A435-B904C28A6E82}"/>
              </a:ext>
            </a:extLst>
          </p:cNvPr>
          <p:cNvSpPr txBox="1">
            <a:spLocks/>
          </p:cNvSpPr>
          <p:nvPr/>
        </p:nvSpPr>
        <p:spPr>
          <a:xfrm>
            <a:off x="4063042" y="0"/>
            <a:ext cx="2032958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Mission de stage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4A4F53A7-2720-4A31-98FE-B7B0252B0484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2105698" cy="7623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u="sng" dirty="0">
                <a:solidFill>
                  <a:schemeClr val="tx1"/>
                </a:solidFill>
              </a:rPr>
              <a:t>Analyse et conception</a:t>
            </a: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E191FD8-7456-450A-A394-C2360AD53E11}"/>
              </a:ext>
            </a:extLst>
          </p:cNvPr>
          <p:cNvSpPr txBox="1">
            <a:spLocks/>
          </p:cNvSpPr>
          <p:nvPr/>
        </p:nvSpPr>
        <p:spPr>
          <a:xfrm>
            <a:off x="8198821" y="-3"/>
            <a:ext cx="1960221" cy="7557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Réalisation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8CB10255-A7BA-4A87-BF7A-C4DF5AA5B6E1}"/>
              </a:ext>
            </a:extLst>
          </p:cNvPr>
          <p:cNvSpPr txBox="1">
            <a:spLocks/>
          </p:cNvSpPr>
          <p:nvPr/>
        </p:nvSpPr>
        <p:spPr>
          <a:xfrm>
            <a:off x="10159041" y="0"/>
            <a:ext cx="2032959" cy="762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 Conclusion</a:t>
            </a:r>
          </a:p>
        </p:txBody>
      </p:sp>
      <p:sp>
        <p:nvSpPr>
          <p:cNvPr id="12" name="Google Shape;899;p55">
            <a:extLst>
              <a:ext uri="{FF2B5EF4-FFF2-40B4-BE49-F238E27FC236}">
                <a16:creationId xmlns:a16="http://schemas.microsoft.com/office/drawing/2014/main" id="{99A387D1-97C9-4576-9C8A-564215BD7425}"/>
              </a:ext>
            </a:extLst>
          </p:cNvPr>
          <p:cNvSpPr/>
          <p:nvPr/>
        </p:nvSpPr>
        <p:spPr>
          <a:xfrm>
            <a:off x="6422589" y="169118"/>
            <a:ext cx="97442" cy="13763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29CFF-D005-40EA-832A-B8A2746A14A6}"/>
              </a:ext>
            </a:extLst>
          </p:cNvPr>
          <p:cNvSpPr/>
          <p:nvPr/>
        </p:nvSpPr>
        <p:spPr>
          <a:xfrm>
            <a:off x="3801358" y="1099004"/>
            <a:ext cx="48618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Keyword </a:t>
            </a:r>
            <a:r>
              <a:rPr lang="fr-FR" sz="4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Optimization</a:t>
            </a:r>
            <a:endParaRPr lang="fr-FR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Picture 14" descr="graphique représentant la différence entre les mots-clés classiques et les mots-clés de longue traine">
            <a:extLst>
              <a:ext uri="{FF2B5EF4-FFF2-40B4-BE49-F238E27FC236}">
                <a16:creationId xmlns:a16="http://schemas.microsoft.com/office/drawing/2014/main" id="{633076E7-F39A-4441-A8F5-B166A601D7B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140" y="2178382"/>
            <a:ext cx="5896860" cy="4679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Keyword Magic : Keyword Analyzer | SEMrush Français">
            <a:extLst>
              <a:ext uri="{FF2B5EF4-FFF2-40B4-BE49-F238E27FC236}">
                <a16:creationId xmlns:a16="http://schemas.microsoft.com/office/drawing/2014/main" id="{D123CF06-2B93-4C71-9CD3-DA9DB7FAC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78382"/>
            <a:ext cx="6096000" cy="470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257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A170199-F538-4023-87C2-0C68EF8F7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79B972AE-A8A4-459A-AC9A-7BDCC5ADCD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953489" cy="762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2556389D-6543-4F09-B41F-D48CD9E3F506}"/>
              </a:ext>
            </a:extLst>
          </p:cNvPr>
          <p:cNvSpPr txBox="1">
            <a:spLocks/>
          </p:cNvSpPr>
          <p:nvPr/>
        </p:nvSpPr>
        <p:spPr>
          <a:xfrm>
            <a:off x="1953489" y="-3"/>
            <a:ext cx="2106670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Présentation de l’organisme d’accueil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906E3F08-0F0C-44EC-A435-B904C28A6E82}"/>
              </a:ext>
            </a:extLst>
          </p:cNvPr>
          <p:cNvSpPr txBox="1">
            <a:spLocks/>
          </p:cNvSpPr>
          <p:nvPr/>
        </p:nvSpPr>
        <p:spPr>
          <a:xfrm>
            <a:off x="4063042" y="0"/>
            <a:ext cx="2032958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Mission de stage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4A4F53A7-2720-4A31-98FE-B7B0252B0484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2105698" cy="7623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u="sng" dirty="0">
                <a:solidFill>
                  <a:schemeClr val="tx1"/>
                </a:solidFill>
              </a:rPr>
              <a:t>Analyse et conception</a:t>
            </a: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E191FD8-7456-450A-A394-C2360AD53E11}"/>
              </a:ext>
            </a:extLst>
          </p:cNvPr>
          <p:cNvSpPr txBox="1">
            <a:spLocks/>
          </p:cNvSpPr>
          <p:nvPr/>
        </p:nvSpPr>
        <p:spPr>
          <a:xfrm>
            <a:off x="8198821" y="-3"/>
            <a:ext cx="1960221" cy="7557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Réalisation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8CB10255-A7BA-4A87-BF7A-C4DF5AA5B6E1}"/>
              </a:ext>
            </a:extLst>
          </p:cNvPr>
          <p:cNvSpPr txBox="1">
            <a:spLocks/>
          </p:cNvSpPr>
          <p:nvPr/>
        </p:nvSpPr>
        <p:spPr>
          <a:xfrm>
            <a:off x="10159041" y="0"/>
            <a:ext cx="2032959" cy="762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 Conclusion</a:t>
            </a:r>
          </a:p>
        </p:txBody>
      </p:sp>
      <p:sp>
        <p:nvSpPr>
          <p:cNvPr id="12" name="Google Shape;899;p55">
            <a:extLst>
              <a:ext uri="{FF2B5EF4-FFF2-40B4-BE49-F238E27FC236}">
                <a16:creationId xmlns:a16="http://schemas.microsoft.com/office/drawing/2014/main" id="{99A387D1-97C9-4576-9C8A-564215BD7425}"/>
              </a:ext>
            </a:extLst>
          </p:cNvPr>
          <p:cNvSpPr/>
          <p:nvPr/>
        </p:nvSpPr>
        <p:spPr>
          <a:xfrm>
            <a:off x="6422589" y="169118"/>
            <a:ext cx="97442" cy="13763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29CFF-D005-40EA-832A-B8A2746A14A6}"/>
              </a:ext>
            </a:extLst>
          </p:cNvPr>
          <p:cNvSpPr/>
          <p:nvPr/>
        </p:nvSpPr>
        <p:spPr>
          <a:xfrm>
            <a:off x="3405433" y="1116552"/>
            <a:ext cx="5578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000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</a:rPr>
              <a:t>Référencement Technique</a:t>
            </a:r>
            <a:endParaRPr lang="fr-FR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CEA5D14-D412-4696-9A72-2A98C21E1E1D}"/>
              </a:ext>
            </a:extLst>
          </p:cNvPr>
          <p:cNvGrpSpPr/>
          <p:nvPr/>
        </p:nvGrpSpPr>
        <p:grpSpPr>
          <a:xfrm>
            <a:off x="561988" y="2138554"/>
            <a:ext cx="5234789" cy="4550328"/>
            <a:chOff x="561989" y="2138554"/>
            <a:chExt cx="4546882" cy="392271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60D9C3D-876D-45BF-BD9E-3BDAEE554C32}"/>
                </a:ext>
              </a:extLst>
            </p:cNvPr>
            <p:cNvSpPr/>
            <p:nvPr/>
          </p:nvSpPr>
          <p:spPr>
            <a:xfrm>
              <a:off x="561989" y="2163135"/>
              <a:ext cx="856705" cy="885758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ea typeface="Entypo" pitchFamily="2" charset="0"/>
                </a:rPr>
                <a:t>1</a:t>
              </a:r>
              <a:endParaRPr lang="ru-RU" sz="3200" dirty="0">
                <a:solidFill>
                  <a:schemeClr val="bg1">
                    <a:lumMod val="95000"/>
                  </a:schemeClr>
                </a:solidFill>
                <a:ea typeface="Entypo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0955343-74DD-4505-9156-A29D995B5002}"/>
                </a:ext>
              </a:extLst>
            </p:cNvPr>
            <p:cNvSpPr txBox="1"/>
            <p:nvPr/>
          </p:nvSpPr>
          <p:spPr>
            <a:xfrm>
              <a:off x="1483895" y="2472771"/>
              <a:ext cx="3266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kern="3000" spc="3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 site web a été développé de manière à ce qu’il soit responsif et s’adapte à un usage sur mobile. (smartphones, tablettes)</a:t>
              </a:r>
              <a:endParaRPr lang="en-US" sz="1200" kern="3000" spc="3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2430FC0-DB07-4027-94AA-B305F1B69CAC}"/>
                </a:ext>
              </a:extLst>
            </p:cNvPr>
            <p:cNvSpPr/>
            <p:nvPr/>
          </p:nvSpPr>
          <p:spPr>
            <a:xfrm>
              <a:off x="561989" y="5011435"/>
              <a:ext cx="856705" cy="885758"/>
            </a:xfrm>
            <a:prstGeom prst="rect">
              <a:avLst/>
            </a:prstGeom>
            <a:solidFill>
              <a:srgbClr val="EB9605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ea typeface="Entypo" pitchFamily="2" charset="0"/>
                </a:rPr>
                <a:t>3</a:t>
              </a:r>
              <a:endParaRPr lang="ru-RU" sz="3200" dirty="0">
                <a:solidFill>
                  <a:schemeClr val="bg1">
                    <a:lumMod val="95000"/>
                  </a:schemeClr>
                </a:solidFill>
                <a:ea typeface="Entypo" pitchFamily="2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3DBC033-555F-480F-9581-2FA8089A3824}"/>
                </a:ext>
              </a:extLst>
            </p:cNvPr>
            <p:cNvSpPr txBox="1"/>
            <p:nvPr/>
          </p:nvSpPr>
          <p:spPr>
            <a:xfrm>
              <a:off x="1483895" y="5414934"/>
              <a:ext cx="3266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kern="3000" spc="3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Optimisation des Images en utilisant des images de qualité et compressées ainsi que la compression des source code ( HTML </a:t>
              </a:r>
              <a:r>
                <a:rPr lang="fr-FR" sz="1200" kern="3000" spc="3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CSS</a:t>
              </a:r>
              <a:r>
                <a:rPr lang="fr-FR" sz="1200" kern="3000" spc="3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fr-FR" sz="1200" kern="3000" spc="3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JS</a:t>
              </a:r>
              <a:r>
                <a:rPr lang="fr-FR" sz="1200" kern="3000" spc="3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sz="1200" kern="3000" spc="3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CE61104-1636-469E-8180-1A9EE378DFD8}"/>
                </a:ext>
              </a:extLst>
            </p:cNvPr>
            <p:cNvGrpSpPr/>
            <p:nvPr/>
          </p:nvGrpSpPr>
          <p:grpSpPr>
            <a:xfrm>
              <a:off x="561989" y="3587285"/>
              <a:ext cx="4546882" cy="885758"/>
              <a:chOff x="-3494402" y="3556098"/>
              <a:chExt cx="4546882" cy="885758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534654-ECB7-42E8-8CB2-DBF17AF5796C}"/>
                  </a:ext>
                </a:extLst>
              </p:cNvPr>
              <p:cNvSpPr/>
              <p:nvPr/>
            </p:nvSpPr>
            <p:spPr>
              <a:xfrm>
                <a:off x="-3494402" y="3556098"/>
                <a:ext cx="856705" cy="885758"/>
              </a:xfrm>
              <a:prstGeom prst="rect">
                <a:avLst/>
              </a:prstGeom>
              <a:solidFill>
                <a:srgbClr val="3CB5A2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ea typeface="Entypo" pitchFamily="2" charset="0"/>
                  </a:rPr>
                  <a:t>2</a:t>
                </a:r>
                <a:endParaRPr lang="ru-RU" sz="3200" dirty="0">
                  <a:solidFill>
                    <a:schemeClr val="bg1"/>
                  </a:solidFill>
                  <a:ea typeface="Entypo" pitchFamily="2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83EBEAD-DE05-471D-B1CD-9AAD4CA00A36}"/>
                  </a:ext>
                </a:extLst>
              </p:cNvPr>
              <p:cNvSpPr txBox="1"/>
              <p:nvPr/>
            </p:nvSpPr>
            <p:spPr>
              <a:xfrm>
                <a:off x="-2584659" y="3947027"/>
                <a:ext cx="32669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kern="3000" spc="3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Mise </a:t>
                </a:r>
                <a:r>
                  <a:rPr lang="en-US" sz="1200" kern="3000" spc="3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en</a:t>
                </a:r>
                <a:r>
                  <a:rPr lang="en-US" sz="1200" kern="3000" spc="3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place et amelioration des Title Tags, Meta-Description….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830F9D-A328-469C-BBE2-6354B5B60BD1}"/>
                  </a:ext>
                </a:extLst>
              </p:cNvPr>
              <p:cNvSpPr txBox="1"/>
              <p:nvPr/>
            </p:nvSpPr>
            <p:spPr>
              <a:xfrm>
                <a:off x="-2637697" y="3598867"/>
                <a:ext cx="36901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kern="3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Technical SEO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026401A-98AF-447D-8291-31795DB55AD9}"/>
                </a:ext>
              </a:extLst>
            </p:cNvPr>
            <p:cNvSpPr txBox="1"/>
            <p:nvPr/>
          </p:nvSpPr>
          <p:spPr>
            <a:xfrm>
              <a:off x="1452002" y="4986853"/>
              <a:ext cx="3550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kern="3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Website/Page Speed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D464821-A0D8-40F0-AEAD-491FFFDE0075}"/>
                </a:ext>
              </a:extLst>
            </p:cNvPr>
            <p:cNvSpPr txBox="1"/>
            <p:nvPr/>
          </p:nvSpPr>
          <p:spPr>
            <a:xfrm>
              <a:off x="1452001" y="2138554"/>
              <a:ext cx="2007927" cy="344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kern="3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Mobile </a:t>
              </a:r>
              <a:r>
                <a:rPr lang="fr-FR" sz="2000" kern="3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Friendly</a:t>
              </a:r>
              <a:endParaRPr lang="en-US" sz="2000" kern="30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074" name="Picture 2" descr="5 Vital factors for website optimization in 2019 | by Yash Katariya | Medium">
            <a:extLst>
              <a:ext uri="{FF2B5EF4-FFF2-40B4-BE49-F238E27FC236}">
                <a16:creationId xmlns:a16="http://schemas.microsoft.com/office/drawing/2014/main" id="{6023C908-1228-44C4-B1F5-06EE5D5FF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t="19107" r="7773" b="13398"/>
          <a:stretch/>
        </p:blipFill>
        <p:spPr bwMode="auto">
          <a:xfrm>
            <a:off x="5719580" y="2138555"/>
            <a:ext cx="6476214" cy="471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05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A170199-F538-4023-87C2-0C68EF8F7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12192000" cy="6858000"/>
          </a:xfrm>
          <a:prstGeom prst="rect">
            <a:avLst/>
          </a:prstGeom>
        </p:spPr>
      </p:pic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79B972AE-A8A4-459A-AC9A-7BDCC5ADCD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953489" cy="762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2556389D-6543-4F09-B41F-D48CD9E3F506}"/>
              </a:ext>
            </a:extLst>
          </p:cNvPr>
          <p:cNvSpPr txBox="1">
            <a:spLocks/>
          </p:cNvSpPr>
          <p:nvPr/>
        </p:nvSpPr>
        <p:spPr>
          <a:xfrm>
            <a:off x="1953489" y="-3"/>
            <a:ext cx="2106670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Présentation de l’organisme d’accueil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906E3F08-0F0C-44EC-A435-B904C28A6E82}"/>
              </a:ext>
            </a:extLst>
          </p:cNvPr>
          <p:cNvSpPr txBox="1">
            <a:spLocks/>
          </p:cNvSpPr>
          <p:nvPr/>
        </p:nvSpPr>
        <p:spPr>
          <a:xfrm>
            <a:off x="4063042" y="0"/>
            <a:ext cx="2032958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Mission de stage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4A4F53A7-2720-4A31-98FE-B7B0252B0484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2105698" cy="7623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u="sng" dirty="0">
                <a:solidFill>
                  <a:schemeClr val="tx1"/>
                </a:solidFill>
              </a:rPr>
              <a:t>Analyse et conception</a:t>
            </a: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E191FD8-7456-450A-A394-C2360AD53E11}"/>
              </a:ext>
            </a:extLst>
          </p:cNvPr>
          <p:cNvSpPr txBox="1">
            <a:spLocks/>
          </p:cNvSpPr>
          <p:nvPr/>
        </p:nvSpPr>
        <p:spPr>
          <a:xfrm>
            <a:off x="8198821" y="-3"/>
            <a:ext cx="1960221" cy="7557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Réalisation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8CB10255-A7BA-4A87-BF7A-C4DF5AA5B6E1}"/>
              </a:ext>
            </a:extLst>
          </p:cNvPr>
          <p:cNvSpPr txBox="1">
            <a:spLocks/>
          </p:cNvSpPr>
          <p:nvPr/>
        </p:nvSpPr>
        <p:spPr>
          <a:xfrm>
            <a:off x="10159041" y="0"/>
            <a:ext cx="2032959" cy="762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 Conclusion</a:t>
            </a:r>
          </a:p>
        </p:txBody>
      </p:sp>
      <p:sp>
        <p:nvSpPr>
          <p:cNvPr id="12" name="Google Shape;899;p55">
            <a:extLst>
              <a:ext uri="{FF2B5EF4-FFF2-40B4-BE49-F238E27FC236}">
                <a16:creationId xmlns:a16="http://schemas.microsoft.com/office/drawing/2014/main" id="{99A387D1-97C9-4576-9C8A-564215BD7425}"/>
              </a:ext>
            </a:extLst>
          </p:cNvPr>
          <p:cNvSpPr/>
          <p:nvPr/>
        </p:nvSpPr>
        <p:spPr>
          <a:xfrm>
            <a:off x="6422589" y="169118"/>
            <a:ext cx="97442" cy="13763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B93AC1-F7A6-404E-B981-B934FFF55ABF}"/>
              </a:ext>
            </a:extLst>
          </p:cNvPr>
          <p:cNvSpPr/>
          <p:nvPr/>
        </p:nvSpPr>
        <p:spPr>
          <a:xfrm>
            <a:off x="4348921" y="1210417"/>
            <a:ext cx="3849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rgbClr val="434343"/>
                </a:solidFill>
              </a:rPr>
              <a:t>Outils et logiciels utilisés</a:t>
            </a:r>
          </a:p>
        </p:txBody>
      </p:sp>
      <p:pic>
        <p:nvPicPr>
          <p:cNvPr id="4098" name="Picture 2" descr="Logo HTML5 PNG transparents - StickPNG">
            <a:extLst>
              <a:ext uri="{FF2B5EF4-FFF2-40B4-BE49-F238E27FC236}">
                <a16:creationId xmlns:a16="http://schemas.microsoft.com/office/drawing/2014/main" id="{825D78EE-9048-4CD1-A154-C0FAB460E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9" y="190517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أوراق الأنماط المتتالية - ويكيبيديا">
            <a:extLst>
              <a:ext uri="{FF2B5EF4-FFF2-40B4-BE49-F238E27FC236}">
                <a16:creationId xmlns:a16="http://schemas.microsoft.com/office/drawing/2014/main" id="{4D1760C3-94C5-428B-AA9C-EC177710723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248" y="2002506"/>
            <a:ext cx="1313217" cy="169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333A08B8-3CEB-492B-AFDA-8892CC6C1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9" y="4167610"/>
            <a:ext cx="1905000" cy="190500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A59E309A-CB0A-4AF0-9CC2-64D6419D19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247" y="4241572"/>
            <a:ext cx="2447217" cy="2074798"/>
          </a:xfrm>
          <a:prstGeom prst="rect">
            <a:avLst/>
          </a:prstGeom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D42AF84-19B3-4954-B98D-F28BC05E23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7" t="13583" r="10420" b="9416"/>
          <a:stretch/>
        </p:blipFill>
        <p:spPr bwMode="auto">
          <a:xfrm>
            <a:off x="5119087" y="2008957"/>
            <a:ext cx="2309567" cy="169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4D43C491-95DC-4A87-AF44-BB2211CB35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20" y="1936104"/>
            <a:ext cx="3175000" cy="1905000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ACAB193F-DAD1-4668-A337-80F303715C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501" y="4241572"/>
            <a:ext cx="2675446" cy="1695665"/>
          </a:xfrm>
          <a:prstGeom prst="rect">
            <a:avLst/>
          </a:prstGeom>
        </p:spPr>
      </p:pic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47FE81D4-F892-4E70-860E-D845B8ADA0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675" y="4038467"/>
            <a:ext cx="2029039" cy="202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58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A170199-F538-4023-87C2-0C68EF8F7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79B972AE-A8A4-459A-AC9A-7BDCC5ADCD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953489" cy="762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2556389D-6543-4F09-B41F-D48CD9E3F506}"/>
              </a:ext>
            </a:extLst>
          </p:cNvPr>
          <p:cNvSpPr txBox="1">
            <a:spLocks/>
          </p:cNvSpPr>
          <p:nvPr/>
        </p:nvSpPr>
        <p:spPr>
          <a:xfrm>
            <a:off x="1953489" y="-3"/>
            <a:ext cx="2106670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Présentation de l’organisme d’accueil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906E3F08-0F0C-44EC-A435-B904C28A6E82}"/>
              </a:ext>
            </a:extLst>
          </p:cNvPr>
          <p:cNvSpPr txBox="1">
            <a:spLocks/>
          </p:cNvSpPr>
          <p:nvPr/>
        </p:nvSpPr>
        <p:spPr>
          <a:xfrm>
            <a:off x="4063042" y="0"/>
            <a:ext cx="2032958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Mission de stage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4A4F53A7-2720-4A31-98FE-B7B0252B0484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2105698" cy="7623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Analyse et conception</a:t>
            </a: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E191FD8-7456-450A-A394-C2360AD53E11}"/>
              </a:ext>
            </a:extLst>
          </p:cNvPr>
          <p:cNvSpPr txBox="1">
            <a:spLocks/>
          </p:cNvSpPr>
          <p:nvPr/>
        </p:nvSpPr>
        <p:spPr>
          <a:xfrm>
            <a:off x="8198821" y="-3"/>
            <a:ext cx="1960221" cy="75579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u="sng" dirty="0">
                <a:solidFill>
                  <a:schemeClr val="tx1"/>
                </a:solidFill>
              </a:rPr>
              <a:t>Réalisation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8CB10255-A7BA-4A87-BF7A-C4DF5AA5B6E1}"/>
              </a:ext>
            </a:extLst>
          </p:cNvPr>
          <p:cNvSpPr txBox="1">
            <a:spLocks/>
          </p:cNvSpPr>
          <p:nvPr/>
        </p:nvSpPr>
        <p:spPr>
          <a:xfrm>
            <a:off x="10159041" y="0"/>
            <a:ext cx="2032959" cy="762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 Conclusion</a:t>
            </a:r>
          </a:p>
        </p:txBody>
      </p:sp>
      <p:sp>
        <p:nvSpPr>
          <p:cNvPr id="12" name="Google Shape;899;p55">
            <a:extLst>
              <a:ext uri="{FF2B5EF4-FFF2-40B4-BE49-F238E27FC236}">
                <a16:creationId xmlns:a16="http://schemas.microsoft.com/office/drawing/2014/main" id="{99A387D1-97C9-4576-9C8A-564215BD7425}"/>
              </a:ext>
            </a:extLst>
          </p:cNvPr>
          <p:cNvSpPr/>
          <p:nvPr/>
        </p:nvSpPr>
        <p:spPr>
          <a:xfrm>
            <a:off x="8438001" y="309077"/>
            <a:ext cx="97442" cy="13763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CFBF1-9786-4084-A47A-5C5BB2778068}"/>
              </a:ext>
            </a:extLst>
          </p:cNvPr>
          <p:cNvSpPr txBox="1"/>
          <p:nvPr/>
        </p:nvSpPr>
        <p:spPr>
          <a:xfrm>
            <a:off x="254522" y="1163335"/>
            <a:ext cx="2978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accent1">
                    <a:lumMod val="75000"/>
                  </a:schemeClr>
                </a:solidFill>
              </a:rPr>
              <a:t>Page d’accueil :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E34346F-A05A-4CC9-9B23-FBDCCAAAD7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68EAC4-DC95-4126-BB64-21ABFD31E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16" t="1871" r="22769" b="5951"/>
          <a:stretch/>
        </p:blipFill>
        <p:spPr>
          <a:xfrm>
            <a:off x="55163" y="1840010"/>
            <a:ext cx="5313695" cy="4708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90F122-6E68-4FD9-86E4-4F57D20F3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439" y="1840010"/>
            <a:ext cx="6631561" cy="470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94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A170199-F538-4023-87C2-0C68EF8F7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79B972AE-A8A4-459A-AC9A-7BDCC5ADCD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953489" cy="762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2556389D-6543-4F09-B41F-D48CD9E3F506}"/>
              </a:ext>
            </a:extLst>
          </p:cNvPr>
          <p:cNvSpPr txBox="1">
            <a:spLocks/>
          </p:cNvSpPr>
          <p:nvPr/>
        </p:nvSpPr>
        <p:spPr>
          <a:xfrm>
            <a:off x="1953489" y="-3"/>
            <a:ext cx="2106670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Présentation de l’organisme d’accueil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906E3F08-0F0C-44EC-A435-B904C28A6E82}"/>
              </a:ext>
            </a:extLst>
          </p:cNvPr>
          <p:cNvSpPr txBox="1">
            <a:spLocks/>
          </p:cNvSpPr>
          <p:nvPr/>
        </p:nvSpPr>
        <p:spPr>
          <a:xfrm>
            <a:off x="4063042" y="0"/>
            <a:ext cx="2032958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Mission de stage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4A4F53A7-2720-4A31-98FE-B7B0252B0484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2105698" cy="7623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Analyse et conception</a:t>
            </a: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E191FD8-7456-450A-A394-C2360AD53E11}"/>
              </a:ext>
            </a:extLst>
          </p:cNvPr>
          <p:cNvSpPr txBox="1">
            <a:spLocks/>
          </p:cNvSpPr>
          <p:nvPr/>
        </p:nvSpPr>
        <p:spPr>
          <a:xfrm>
            <a:off x="8198821" y="-3"/>
            <a:ext cx="1960221" cy="75579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u="sng" dirty="0">
                <a:solidFill>
                  <a:schemeClr val="tx1"/>
                </a:solidFill>
              </a:rPr>
              <a:t>Réalisation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8CB10255-A7BA-4A87-BF7A-C4DF5AA5B6E1}"/>
              </a:ext>
            </a:extLst>
          </p:cNvPr>
          <p:cNvSpPr txBox="1">
            <a:spLocks/>
          </p:cNvSpPr>
          <p:nvPr/>
        </p:nvSpPr>
        <p:spPr>
          <a:xfrm>
            <a:off x="10159041" y="0"/>
            <a:ext cx="2032959" cy="762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 Conclusion</a:t>
            </a:r>
          </a:p>
        </p:txBody>
      </p:sp>
      <p:sp>
        <p:nvSpPr>
          <p:cNvPr id="12" name="Google Shape;899;p55">
            <a:extLst>
              <a:ext uri="{FF2B5EF4-FFF2-40B4-BE49-F238E27FC236}">
                <a16:creationId xmlns:a16="http://schemas.microsoft.com/office/drawing/2014/main" id="{99A387D1-97C9-4576-9C8A-564215BD7425}"/>
              </a:ext>
            </a:extLst>
          </p:cNvPr>
          <p:cNvSpPr/>
          <p:nvPr/>
        </p:nvSpPr>
        <p:spPr>
          <a:xfrm>
            <a:off x="8438001" y="309077"/>
            <a:ext cx="97442" cy="13763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B9B80-A1CA-41E7-AF53-2324CEF8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00" t="1404" r="24304" b="7333"/>
          <a:stretch/>
        </p:blipFill>
        <p:spPr>
          <a:xfrm>
            <a:off x="94266" y="1849298"/>
            <a:ext cx="5913747" cy="50103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9238A9-E6D1-41C0-A930-C80BB3AB1C19}"/>
              </a:ext>
            </a:extLst>
          </p:cNvPr>
          <p:cNvSpPr txBox="1"/>
          <p:nvPr/>
        </p:nvSpPr>
        <p:spPr>
          <a:xfrm>
            <a:off x="94266" y="1012618"/>
            <a:ext cx="3421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accent1">
                    <a:lumMod val="75000"/>
                  </a:schemeClr>
                </a:solidFill>
              </a:rPr>
              <a:t>Qui somme nous 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849A5D-6E61-4E99-8870-4351BB208AF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554" y="1847655"/>
            <a:ext cx="5773446" cy="5013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8518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A170199-F538-4023-87C2-0C68EF8F7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79B972AE-A8A4-459A-AC9A-7BDCC5ADCD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953489" cy="762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2556389D-6543-4F09-B41F-D48CD9E3F506}"/>
              </a:ext>
            </a:extLst>
          </p:cNvPr>
          <p:cNvSpPr txBox="1">
            <a:spLocks/>
          </p:cNvSpPr>
          <p:nvPr/>
        </p:nvSpPr>
        <p:spPr>
          <a:xfrm>
            <a:off x="1953489" y="-3"/>
            <a:ext cx="2106670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Présentation de l’organisme d’accueil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906E3F08-0F0C-44EC-A435-B904C28A6E82}"/>
              </a:ext>
            </a:extLst>
          </p:cNvPr>
          <p:cNvSpPr txBox="1">
            <a:spLocks/>
          </p:cNvSpPr>
          <p:nvPr/>
        </p:nvSpPr>
        <p:spPr>
          <a:xfrm>
            <a:off x="4063042" y="0"/>
            <a:ext cx="2032958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Mission de stage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4A4F53A7-2720-4A31-98FE-B7B0252B0484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2105698" cy="7623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Analyse et conception</a:t>
            </a: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E191FD8-7456-450A-A394-C2360AD53E11}"/>
              </a:ext>
            </a:extLst>
          </p:cNvPr>
          <p:cNvSpPr txBox="1">
            <a:spLocks/>
          </p:cNvSpPr>
          <p:nvPr/>
        </p:nvSpPr>
        <p:spPr>
          <a:xfrm>
            <a:off x="8198821" y="-3"/>
            <a:ext cx="1960221" cy="75579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u="sng" dirty="0">
                <a:solidFill>
                  <a:schemeClr val="tx1"/>
                </a:solidFill>
              </a:rPr>
              <a:t>Réalisation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8CB10255-A7BA-4A87-BF7A-C4DF5AA5B6E1}"/>
              </a:ext>
            </a:extLst>
          </p:cNvPr>
          <p:cNvSpPr txBox="1">
            <a:spLocks/>
          </p:cNvSpPr>
          <p:nvPr/>
        </p:nvSpPr>
        <p:spPr>
          <a:xfrm>
            <a:off x="10159041" y="0"/>
            <a:ext cx="2032959" cy="762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 Conclusion</a:t>
            </a:r>
          </a:p>
        </p:txBody>
      </p:sp>
      <p:sp>
        <p:nvSpPr>
          <p:cNvPr id="12" name="Google Shape;899;p55">
            <a:extLst>
              <a:ext uri="{FF2B5EF4-FFF2-40B4-BE49-F238E27FC236}">
                <a16:creationId xmlns:a16="http://schemas.microsoft.com/office/drawing/2014/main" id="{99A387D1-97C9-4576-9C8A-564215BD7425}"/>
              </a:ext>
            </a:extLst>
          </p:cNvPr>
          <p:cNvSpPr/>
          <p:nvPr/>
        </p:nvSpPr>
        <p:spPr>
          <a:xfrm>
            <a:off x="8438001" y="309077"/>
            <a:ext cx="97442" cy="13763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9238A9-E6D1-41C0-A930-C80BB3AB1C19}"/>
              </a:ext>
            </a:extLst>
          </p:cNvPr>
          <p:cNvSpPr txBox="1"/>
          <p:nvPr/>
        </p:nvSpPr>
        <p:spPr>
          <a:xfrm>
            <a:off x="94266" y="1012618"/>
            <a:ext cx="3421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accent1">
                    <a:lumMod val="75000"/>
                  </a:schemeClr>
                </a:solidFill>
              </a:rPr>
              <a:t>Page de Produit 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E2D53-C655-4C52-9F65-AC7A37B38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3" t="2019" r="24418" b="7437"/>
          <a:stretch/>
        </p:blipFill>
        <p:spPr>
          <a:xfrm>
            <a:off x="0" y="1844368"/>
            <a:ext cx="6241002" cy="5013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C7A1D-CEDF-4849-BB9F-258C4DFA6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454" y="1844368"/>
            <a:ext cx="5693546" cy="50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2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A170199-F538-4023-87C2-0C68EF8F7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79B972AE-A8A4-459A-AC9A-7BDCC5ADCD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953489" cy="762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2556389D-6543-4F09-B41F-D48CD9E3F506}"/>
              </a:ext>
            </a:extLst>
          </p:cNvPr>
          <p:cNvSpPr txBox="1">
            <a:spLocks/>
          </p:cNvSpPr>
          <p:nvPr/>
        </p:nvSpPr>
        <p:spPr>
          <a:xfrm>
            <a:off x="1953489" y="-3"/>
            <a:ext cx="2106670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Présentation de l’organisme d’accueil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906E3F08-0F0C-44EC-A435-B904C28A6E82}"/>
              </a:ext>
            </a:extLst>
          </p:cNvPr>
          <p:cNvSpPr txBox="1">
            <a:spLocks/>
          </p:cNvSpPr>
          <p:nvPr/>
        </p:nvSpPr>
        <p:spPr>
          <a:xfrm>
            <a:off x="4063042" y="0"/>
            <a:ext cx="2032958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Mission de stage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4A4F53A7-2720-4A31-98FE-B7B0252B0484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2105698" cy="7623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Analyse et conception</a:t>
            </a: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E191FD8-7456-450A-A394-C2360AD53E11}"/>
              </a:ext>
            </a:extLst>
          </p:cNvPr>
          <p:cNvSpPr txBox="1">
            <a:spLocks/>
          </p:cNvSpPr>
          <p:nvPr/>
        </p:nvSpPr>
        <p:spPr>
          <a:xfrm>
            <a:off x="8198821" y="-3"/>
            <a:ext cx="1960221" cy="75579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u="sng" dirty="0">
                <a:solidFill>
                  <a:schemeClr val="tx1"/>
                </a:solidFill>
              </a:rPr>
              <a:t>Réalisation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8CB10255-A7BA-4A87-BF7A-C4DF5AA5B6E1}"/>
              </a:ext>
            </a:extLst>
          </p:cNvPr>
          <p:cNvSpPr txBox="1">
            <a:spLocks/>
          </p:cNvSpPr>
          <p:nvPr/>
        </p:nvSpPr>
        <p:spPr>
          <a:xfrm>
            <a:off x="10159041" y="0"/>
            <a:ext cx="2032959" cy="762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 Conclusion</a:t>
            </a:r>
          </a:p>
        </p:txBody>
      </p:sp>
      <p:sp>
        <p:nvSpPr>
          <p:cNvPr id="12" name="Google Shape;899;p55">
            <a:extLst>
              <a:ext uri="{FF2B5EF4-FFF2-40B4-BE49-F238E27FC236}">
                <a16:creationId xmlns:a16="http://schemas.microsoft.com/office/drawing/2014/main" id="{99A387D1-97C9-4576-9C8A-564215BD7425}"/>
              </a:ext>
            </a:extLst>
          </p:cNvPr>
          <p:cNvSpPr/>
          <p:nvPr/>
        </p:nvSpPr>
        <p:spPr>
          <a:xfrm>
            <a:off x="8438001" y="309077"/>
            <a:ext cx="97442" cy="13763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9238A9-E6D1-41C0-A930-C80BB3AB1C19}"/>
              </a:ext>
            </a:extLst>
          </p:cNvPr>
          <p:cNvSpPr txBox="1"/>
          <p:nvPr/>
        </p:nvSpPr>
        <p:spPr>
          <a:xfrm>
            <a:off x="94266" y="1012618"/>
            <a:ext cx="3421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accent1">
                    <a:lumMod val="75000"/>
                  </a:schemeClr>
                </a:solidFill>
              </a:rPr>
              <a:t>Page de Contact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D827B-50FA-4AAB-A5D9-1B3C4F699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50" t="1035" r="24585" b="4856"/>
          <a:stretch/>
        </p:blipFill>
        <p:spPr>
          <a:xfrm>
            <a:off x="0" y="1844367"/>
            <a:ext cx="5850384" cy="4987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308FEB-12A2-48C8-83EA-DB467C6A3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618" y="1818205"/>
            <a:ext cx="5755123" cy="501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2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A170199-F538-4023-87C2-0C68EF8F7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79B972AE-A8A4-459A-AC9A-7BDCC5ADCD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953489" cy="762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2556389D-6543-4F09-B41F-D48CD9E3F506}"/>
              </a:ext>
            </a:extLst>
          </p:cNvPr>
          <p:cNvSpPr txBox="1">
            <a:spLocks/>
          </p:cNvSpPr>
          <p:nvPr/>
        </p:nvSpPr>
        <p:spPr>
          <a:xfrm>
            <a:off x="1953489" y="-3"/>
            <a:ext cx="2106670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Présentation de l’organisme d’accueil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906E3F08-0F0C-44EC-A435-B904C28A6E82}"/>
              </a:ext>
            </a:extLst>
          </p:cNvPr>
          <p:cNvSpPr txBox="1">
            <a:spLocks/>
          </p:cNvSpPr>
          <p:nvPr/>
        </p:nvSpPr>
        <p:spPr>
          <a:xfrm>
            <a:off x="4063042" y="0"/>
            <a:ext cx="2032958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Mission de stage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4A4F53A7-2720-4A31-98FE-B7B0252B0484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2105698" cy="7623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Analyse et conception</a:t>
            </a: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E191FD8-7456-450A-A394-C2360AD53E11}"/>
              </a:ext>
            </a:extLst>
          </p:cNvPr>
          <p:cNvSpPr txBox="1">
            <a:spLocks/>
          </p:cNvSpPr>
          <p:nvPr/>
        </p:nvSpPr>
        <p:spPr>
          <a:xfrm>
            <a:off x="8198821" y="-3"/>
            <a:ext cx="1960221" cy="75579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u="sng" dirty="0">
                <a:solidFill>
                  <a:schemeClr val="tx1"/>
                </a:solidFill>
              </a:rPr>
              <a:t>Réalisation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8CB10255-A7BA-4A87-BF7A-C4DF5AA5B6E1}"/>
              </a:ext>
            </a:extLst>
          </p:cNvPr>
          <p:cNvSpPr txBox="1">
            <a:spLocks/>
          </p:cNvSpPr>
          <p:nvPr/>
        </p:nvSpPr>
        <p:spPr>
          <a:xfrm>
            <a:off x="10159041" y="0"/>
            <a:ext cx="2032959" cy="762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 Conclusion</a:t>
            </a:r>
          </a:p>
        </p:txBody>
      </p:sp>
      <p:sp>
        <p:nvSpPr>
          <p:cNvPr id="12" name="Google Shape;899;p55">
            <a:extLst>
              <a:ext uri="{FF2B5EF4-FFF2-40B4-BE49-F238E27FC236}">
                <a16:creationId xmlns:a16="http://schemas.microsoft.com/office/drawing/2014/main" id="{99A387D1-97C9-4576-9C8A-564215BD7425}"/>
              </a:ext>
            </a:extLst>
          </p:cNvPr>
          <p:cNvSpPr/>
          <p:nvPr/>
        </p:nvSpPr>
        <p:spPr>
          <a:xfrm>
            <a:off x="8438001" y="309077"/>
            <a:ext cx="97442" cy="13763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49AB27-4C84-4245-81E7-51DE8ACE0A3D}"/>
              </a:ext>
            </a:extLst>
          </p:cNvPr>
          <p:cNvSpPr/>
          <p:nvPr/>
        </p:nvSpPr>
        <p:spPr>
          <a:xfrm>
            <a:off x="3282110" y="1627044"/>
            <a:ext cx="61578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>
                <a:solidFill>
                  <a:srgbClr val="434343"/>
                </a:solidFill>
              </a:rPr>
              <a:t>Problèmes rencontrés lors du stage</a:t>
            </a:r>
            <a:endParaRPr lang="fr-FR" sz="3200" dirty="0">
              <a:solidFill>
                <a:srgbClr val="43434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37E461-379B-4741-A418-8BEDC9F678CE}"/>
              </a:ext>
            </a:extLst>
          </p:cNvPr>
          <p:cNvSpPr/>
          <p:nvPr/>
        </p:nvSpPr>
        <p:spPr>
          <a:xfrm>
            <a:off x="3455436" y="3076508"/>
            <a:ext cx="52811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2800" dirty="0"/>
              <a:t>Absence de cahier de charge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2800" dirty="0"/>
              <a:t>Déploiement sur serveur Linux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88732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650ADE-F628-42E9-858F-5DA57D3BEE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>
              <a:latin typeface="+mn-lt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9BB47AC-1CA7-41AA-B206-0F32B3D3D3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8441AE-9142-461A-A916-54A1D2A78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Espace réservé du contenu 4">
            <a:extLst>
              <a:ext uri="{FF2B5EF4-FFF2-40B4-BE49-F238E27FC236}">
                <a16:creationId xmlns:a16="http://schemas.microsoft.com/office/drawing/2014/main" id="{0181CDA2-0A9A-47B4-A0B8-B981D6DDB0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1003190"/>
              </p:ext>
            </p:extLst>
          </p:nvPr>
        </p:nvGraphicFramePr>
        <p:xfrm>
          <a:off x="3071326" y="1482531"/>
          <a:ext cx="8915400" cy="447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82657B0-5A35-4173-98A9-723207444932}"/>
              </a:ext>
            </a:extLst>
          </p:cNvPr>
          <p:cNvSpPr/>
          <p:nvPr/>
        </p:nvSpPr>
        <p:spPr>
          <a:xfrm>
            <a:off x="1410477" y="414477"/>
            <a:ext cx="1679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3600"/>
            </a:pPr>
            <a:r>
              <a:rPr lang="fr-FR" sz="4000" b="1" dirty="0">
                <a:solidFill>
                  <a:srgbClr val="434343"/>
                </a:solidFill>
                <a:ea typeface="+mj-ea"/>
                <a:cs typeface="+mj-cs"/>
                <a:sym typeface="Exo 2"/>
              </a:rPr>
              <a:t>Plan</a:t>
            </a:r>
          </a:p>
        </p:txBody>
      </p:sp>
      <p:sp>
        <p:nvSpPr>
          <p:cNvPr id="10" name="Flèche : pentagone 9">
            <a:extLst>
              <a:ext uri="{FF2B5EF4-FFF2-40B4-BE49-F238E27FC236}">
                <a16:creationId xmlns:a16="http://schemas.microsoft.com/office/drawing/2014/main" id="{480F5BF3-E0CD-46D3-A1B1-6AF68CAE57F0}"/>
              </a:ext>
            </a:extLst>
          </p:cNvPr>
          <p:cNvSpPr/>
          <p:nvPr/>
        </p:nvSpPr>
        <p:spPr>
          <a:xfrm>
            <a:off x="0" y="567250"/>
            <a:ext cx="1418253" cy="440299"/>
          </a:xfrm>
          <a:prstGeom prst="homePlat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927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B7748A7-4951-4FA7-8B9A-F60E53CDA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31"/>
            <a:ext cx="12192000" cy="6858000"/>
          </a:xfrm>
          <a:prstGeom prst="rect">
            <a:avLst/>
          </a:prstGeom>
        </p:spPr>
      </p:pic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79B972AE-A8A4-459A-AC9A-7BDCC5ADCD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953489" cy="762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2556389D-6543-4F09-B41F-D48CD9E3F506}"/>
              </a:ext>
            </a:extLst>
          </p:cNvPr>
          <p:cNvSpPr txBox="1">
            <a:spLocks/>
          </p:cNvSpPr>
          <p:nvPr/>
        </p:nvSpPr>
        <p:spPr>
          <a:xfrm>
            <a:off x="1953489" y="-3"/>
            <a:ext cx="2106670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Présentation de l’organisme d’accueil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906E3F08-0F0C-44EC-A435-B904C28A6E82}"/>
              </a:ext>
            </a:extLst>
          </p:cNvPr>
          <p:cNvSpPr txBox="1">
            <a:spLocks/>
          </p:cNvSpPr>
          <p:nvPr/>
        </p:nvSpPr>
        <p:spPr>
          <a:xfrm>
            <a:off x="4063042" y="0"/>
            <a:ext cx="2032958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Mission de stage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4A4F53A7-2720-4A31-98FE-B7B0252B0484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2105698" cy="7623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Analyse et conception</a:t>
            </a: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E191FD8-7456-450A-A394-C2360AD53E11}"/>
              </a:ext>
            </a:extLst>
          </p:cNvPr>
          <p:cNvSpPr txBox="1">
            <a:spLocks/>
          </p:cNvSpPr>
          <p:nvPr/>
        </p:nvSpPr>
        <p:spPr>
          <a:xfrm>
            <a:off x="8198821" y="-3"/>
            <a:ext cx="1960221" cy="7557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Réalisation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8CB10255-A7BA-4A87-BF7A-C4DF5AA5B6E1}"/>
              </a:ext>
            </a:extLst>
          </p:cNvPr>
          <p:cNvSpPr txBox="1">
            <a:spLocks/>
          </p:cNvSpPr>
          <p:nvPr/>
        </p:nvSpPr>
        <p:spPr>
          <a:xfrm>
            <a:off x="10159041" y="0"/>
            <a:ext cx="2032959" cy="7623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u="sng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Google Shape;899;p55">
            <a:extLst>
              <a:ext uri="{FF2B5EF4-FFF2-40B4-BE49-F238E27FC236}">
                <a16:creationId xmlns:a16="http://schemas.microsoft.com/office/drawing/2014/main" id="{99A387D1-97C9-4576-9C8A-564215BD7425}"/>
              </a:ext>
            </a:extLst>
          </p:cNvPr>
          <p:cNvSpPr/>
          <p:nvPr/>
        </p:nvSpPr>
        <p:spPr>
          <a:xfrm>
            <a:off x="10472074" y="309077"/>
            <a:ext cx="97442" cy="13763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1DEC5F-31DD-4810-AB5C-C4F009D78881}"/>
              </a:ext>
            </a:extLst>
          </p:cNvPr>
          <p:cNvSpPr/>
          <p:nvPr/>
        </p:nvSpPr>
        <p:spPr>
          <a:xfrm>
            <a:off x="4972134" y="1990428"/>
            <a:ext cx="2247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>
                <a:solidFill>
                  <a:srgbClr val="434343"/>
                </a:solidFill>
              </a:rPr>
              <a:t>Conclusion 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3720A8-ED88-4F92-B91C-FC88E3A4CC50}"/>
              </a:ext>
            </a:extLst>
          </p:cNvPr>
          <p:cNvGrpSpPr/>
          <p:nvPr/>
        </p:nvGrpSpPr>
        <p:grpSpPr>
          <a:xfrm>
            <a:off x="3564601" y="3190700"/>
            <a:ext cx="5055457" cy="2357844"/>
            <a:chOff x="4274974" y="2817838"/>
            <a:chExt cx="5055457" cy="23578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6BE48E-F9A4-4173-AE6C-2754A859B30B}"/>
                </a:ext>
              </a:extLst>
            </p:cNvPr>
            <p:cNvSpPr/>
            <p:nvPr/>
          </p:nvSpPr>
          <p:spPr>
            <a:xfrm>
              <a:off x="4274974" y="2833043"/>
              <a:ext cx="5055457" cy="2342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46118A-75E3-4842-842F-C2246A12961D}"/>
                </a:ext>
              </a:extLst>
            </p:cNvPr>
            <p:cNvSpPr/>
            <p:nvPr/>
          </p:nvSpPr>
          <p:spPr>
            <a:xfrm>
              <a:off x="4347543" y="2817838"/>
              <a:ext cx="4902989" cy="2251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fr-FR" sz="2400" dirty="0"/>
                <a:t> L’objectif du projet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fr-FR" sz="2400" dirty="0"/>
                <a:t> Améliorations envers l’interface web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fr-FR" sz="2400" dirty="0"/>
                <a:t>Découverte du Marketing digitale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fr-FR" sz="2400" dirty="0"/>
                <a:t>La vie dans l’entreprise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7724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B7748A7-4951-4FA7-8B9A-F60E53CDA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31"/>
            <a:ext cx="12192000" cy="6858000"/>
          </a:xfrm>
          <a:prstGeom prst="rect">
            <a:avLst/>
          </a:prstGeom>
        </p:spPr>
      </p:pic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79B972AE-A8A4-459A-AC9A-7BDCC5ADCD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953489" cy="762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2556389D-6543-4F09-B41F-D48CD9E3F506}"/>
              </a:ext>
            </a:extLst>
          </p:cNvPr>
          <p:cNvSpPr txBox="1">
            <a:spLocks/>
          </p:cNvSpPr>
          <p:nvPr/>
        </p:nvSpPr>
        <p:spPr>
          <a:xfrm>
            <a:off x="1953489" y="-3"/>
            <a:ext cx="2106670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Présentation de l’organisme d’accueil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906E3F08-0F0C-44EC-A435-B904C28A6E82}"/>
              </a:ext>
            </a:extLst>
          </p:cNvPr>
          <p:cNvSpPr txBox="1">
            <a:spLocks/>
          </p:cNvSpPr>
          <p:nvPr/>
        </p:nvSpPr>
        <p:spPr>
          <a:xfrm>
            <a:off x="4063042" y="0"/>
            <a:ext cx="2032958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Mission de stage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4A4F53A7-2720-4A31-98FE-B7B0252B0484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2105698" cy="7623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Analyse et conception</a:t>
            </a: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E191FD8-7456-450A-A394-C2360AD53E11}"/>
              </a:ext>
            </a:extLst>
          </p:cNvPr>
          <p:cNvSpPr txBox="1">
            <a:spLocks/>
          </p:cNvSpPr>
          <p:nvPr/>
        </p:nvSpPr>
        <p:spPr>
          <a:xfrm>
            <a:off x="8198821" y="-3"/>
            <a:ext cx="1960221" cy="7557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Réalisation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8CB10255-A7BA-4A87-BF7A-C4DF5AA5B6E1}"/>
              </a:ext>
            </a:extLst>
          </p:cNvPr>
          <p:cNvSpPr txBox="1">
            <a:spLocks/>
          </p:cNvSpPr>
          <p:nvPr/>
        </p:nvSpPr>
        <p:spPr>
          <a:xfrm>
            <a:off x="10159041" y="0"/>
            <a:ext cx="2032959" cy="7623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u="sng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Google Shape;899;p55">
            <a:extLst>
              <a:ext uri="{FF2B5EF4-FFF2-40B4-BE49-F238E27FC236}">
                <a16:creationId xmlns:a16="http://schemas.microsoft.com/office/drawing/2014/main" id="{99A387D1-97C9-4576-9C8A-564215BD7425}"/>
              </a:ext>
            </a:extLst>
          </p:cNvPr>
          <p:cNvSpPr/>
          <p:nvPr/>
        </p:nvSpPr>
        <p:spPr>
          <a:xfrm>
            <a:off x="10472074" y="309077"/>
            <a:ext cx="97442" cy="13763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1DEC5F-31DD-4810-AB5C-C4F009D78881}"/>
              </a:ext>
            </a:extLst>
          </p:cNvPr>
          <p:cNvSpPr/>
          <p:nvPr/>
        </p:nvSpPr>
        <p:spPr>
          <a:xfrm>
            <a:off x="1403024" y="3012983"/>
            <a:ext cx="96854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600" b="1" dirty="0">
                <a:solidFill>
                  <a:srgbClr val="434343"/>
                </a:solidFill>
                <a:highlight>
                  <a:srgbClr val="E9E9E9"/>
                </a:highlight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182377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A170199-F538-4023-87C2-0C68EF8F7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79B972AE-A8A4-459A-AC9A-7BDCC5ADCD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953489" cy="76235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u="sng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2556389D-6543-4F09-B41F-D48CD9E3F506}"/>
              </a:ext>
            </a:extLst>
          </p:cNvPr>
          <p:cNvSpPr txBox="1">
            <a:spLocks/>
          </p:cNvSpPr>
          <p:nvPr/>
        </p:nvSpPr>
        <p:spPr>
          <a:xfrm>
            <a:off x="1953489" y="-3"/>
            <a:ext cx="2106670" cy="7623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Présentation de l’organisme d’accueil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906E3F08-0F0C-44EC-A435-B904C28A6E82}"/>
              </a:ext>
            </a:extLst>
          </p:cNvPr>
          <p:cNvSpPr txBox="1">
            <a:spLocks/>
          </p:cNvSpPr>
          <p:nvPr/>
        </p:nvSpPr>
        <p:spPr>
          <a:xfrm>
            <a:off x="4063042" y="0"/>
            <a:ext cx="2032958" cy="7623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Mission de stage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4A4F53A7-2720-4A31-98FE-B7B0252B0484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2105698" cy="7623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Analyse et conception</a:t>
            </a: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E191FD8-7456-450A-A394-C2360AD53E11}"/>
              </a:ext>
            </a:extLst>
          </p:cNvPr>
          <p:cNvSpPr txBox="1">
            <a:spLocks/>
          </p:cNvSpPr>
          <p:nvPr/>
        </p:nvSpPr>
        <p:spPr>
          <a:xfrm>
            <a:off x="8198821" y="-3"/>
            <a:ext cx="1960221" cy="7557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Réalisation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8CB10255-A7BA-4A87-BF7A-C4DF5AA5B6E1}"/>
              </a:ext>
            </a:extLst>
          </p:cNvPr>
          <p:cNvSpPr txBox="1">
            <a:spLocks/>
          </p:cNvSpPr>
          <p:nvPr/>
        </p:nvSpPr>
        <p:spPr>
          <a:xfrm>
            <a:off x="10159041" y="0"/>
            <a:ext cx="2032959" cy="762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 Conclusion</a:t>
            </a:r>
          </a:p>
        </p:txBody>
      </p:sp>
      <p:sp>
        <p:nvSpPr>
          <p:cNvPr id="13" name="Google Shape;899;p55">
            <a:extLst>
              <a:ext uri="{FF2B5EF4-FFF2-40B4-BE49-F238E27FC236}">
                <a16:creationId xmlns:a16="http://schemas.microsoft.com/office/drawing/2014/main" id="{F40EFC02-CA67-4FA9-888A-420C822424AB}"/>
              </a:ext>
            </a:extLst>
          </p:cNvPr>
          <p:cNvSpPr/>
          <p:nvPr/>
        </p:nvSpPr>
        <p:spPr>
          <a:xfrm>
            <a:off x="217731" y="309077"/>
            <a:ext cx="97442" cy="13763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83;p32">
            <a:extLst>
              <a:ext uri="{FF2B5EF4-FFF2-40B4-BE49-F238E27FC236}">
                <a16:creationId xmlns:a16="http://schemas.microsoft.com/office/drawing/2014/main" id="{255A6405-1E64-4DA7-97D0-A73B3BD6CB8D}"/>
              </a:ext>
            </a:extLst>
          </p:cNvPr>
          <p:cNvSpPr txBox="1">
            <a:spLocks/>
          </p:cNvSpPr>
          <p:nvPr/>
        </p:nvSpPr>
        <p:spPr>
          <a:xfrm>
            <a:off x="3543419" y="1817779"/>
            <a:ext cx="3867300" cy="8550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fr-FR" sz="2800" dirty="0">
              <a:latin typeface="+mn-lt"/>
            </a:endParaRPr>
          </a:p>
        </p:txBody>
      </p:sp>
      <p:sp>
        <p:nvSpPr>
          <p:cNvPr id="15" name="Google Shape;184;p32">
            <a:extLst>
              <a:ext uri="{FF2B5EF4-FFF2-40B4-BE49-F238E27FC236}">
                <a16:creationId xmlns:a16="http://schemas.microsoft.com/office/drawing/2014/main" id="{597ED390-AFD6-4FF3-82AA-F10F6EC56B80}"/>
              </a:ext>
            </a:extLst>
          </p:cNvPr>
          <p:cNvSpPr txBox="1">
            <a:spLocks/>
          </p:cNvSpPr>
          <p:nvPr/>
        </p:nvSpPr>
        <p:spPr>
          <a:xfrm>
            <a:off x="1082514" y="2967471"/>
            <a:ext cx="10125956" cy="183732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cs typeface="Times New Roman" panose="02020603050405020304" pitchFamily="18" charset="0"/>
              </a:rPr>
              <a:t>Lieu de stage </a:t>
            </a:r>
            <a:r>
              <a:rPr lang="en-US" sz="2400" dirty="0"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cs typeface="Times New Roman" panose="02020603050405020304" pitchFamily="18" charset="0"/>
              </a:rPr>
              <a:t>INGECYS</a:t>
            </a:r>
            <a:r>
              <a:rPr lang="en-US" sz="2400" dirty="0">
                <a:cs typeface="Times New Roman" panose="02020603050405020304" pitchFamily="18" charset="0"/>
              </a:rPr>
              <a:t> TECHNOLOGIES RABAT</a:t>
            </a: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cs typeface="Times New Roman" panose="02020603050405020304" pitchFamily="18" charset="0"/>
              </a:rPr>
              <a:t>Période de stage </a:t>
            </a:r>
            <a:r>
              <a:rPr lang="en-US" sz="2400" dirty="0">
                <a:cs typeface="Times New Roman" panose="02020603050405020304" pitchFamily="18" charset="0"/>
              </a:rPr>
              <a:t>: 1 mois</a:t>
            </a: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cs typeface="Times New Roman" panose="02020603050405020304" pitchFamily="18" charset="0"/>
              </a:rPr>
              <a:t>Objectif du stage</a:t>
            </a:r>
            <a:r>
              <a:rPr lang="en-US" sz="2400" dirty="0">
                <a:cs typeface="Times New Roman" panose="02020603050405020304" pitchFamily="18" charset="0"/>
              </a:rPr>
              <a:t> : </a:t>
            </a:r>
            <a:r>
              <a:rPr lang="fr-FR" sz="2400" dirty="0">
                <a:cs typeface="Times New Roman" panose="02020603050405020304" pitchFamily="18" charset="0"/>
              </a:rPr>
              <a:t>Réalisation</a:t>
            </a:r>
            <a:r>
              <a:rPr lang="en-US" sz="2400" dirty="0">
                <a:cs typeface="Times New Roman" panose="02020603050405020304" pitchFamily="18" charset="0"/>
              </a:rPr>
              <a:t> et </a:t>
            </a:r>
            <a:r>
              <a:rPr lang="en-US" sz="2400" dirty="0" err="1">
                <a:cs typeface="Times New Roman" panose="02020603050405020304" pitchFamily="18" charset="0"/>
              </a:rPr>
              <a:t>Optimisation</a:t>
            </a:r>
            <a:r>
              <a:rPr lang="en-US" sz="2400" dirty="0">
                <a:cs typeface="Times New Roman" panose="02020603050405020304" pitchFamily="18" charset="0"/>
              </a:rPr>
              <a:t> SEO du site de </a:t>
            </a:r>
            <a:r>
              <a:rPr lang="en-US" sz="2400" dirty="0" err="1">
                <a:cs typeface="Times New Roman" panose="02020603050405020304" pitchFamily="18" charset="0"/>
              </a:rPr>
              <a:t>l’entreprise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16" name="Google Shape;185;p32">
            <a:extLst>
              <a:ext uri="{FF2B5EF4-FFF2-40B4-BE49-F238E27FC236}">
                <a16:creationId xmlns:a16="http://schemas.microsoft.com/office/drawing/2014/main" id="{6E9BFEE3-581E-4AF4-95C5-A6BCAA1F07D8}"/>
              </a:ext>
            </a:extLst>
          </p:cNvPr>
          <p:cNvCxnSpPr>
            <a:cxnSpLocks/>
          </p:cNvCxnSpPr>
          <p:nvPr/>
        </p:nvCxnSpPr>
        <p:spPr>
          <a:xfrm>
            <a:off x="3047999" y="2086060"/>
            <a:ext cx="9144001" cy="133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86;p32">
            <a:extLst>
              <a:ext uri="{FF2B5EF4-FFF2-40B4-BE49-F238E27FC236}">
                <a16:creationId xmlns:a16="http://schemas.microsoft.com/office/drawing/2014/main" id="{BD313196-47D6-45B7-8E7E-6FB913DD786B}"/>
              </a:ext>
            </a:extLst>
          </p:cNvPr>
          <p:cNvCxnSpPr>
            <a:cxnSpLocks/>
          </p:cNvCxnSpPr>
          <p:nvPr/>
        </p:nvCxnSpPr>
        <p:spPr>
          <a:xfrm>
            <a:off x="-1" y="5107726"/>
            <a:ext cx="123630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965E9BC-AC1D-430D-ADFF-AB1E9C80AC97}"/>
              </a:ext>
            </a:extLst>
          </p:cNvPr>
          <p:cNvSpPr/>
          <p:nvPr/>
        </p:nvSpPr>
        <p:spPr>
          <a:xfrm>
            <a:off x="-1" y="1750274"/>
            <a:ext cx="28116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rgbClr val="434343"/>
                </a:solidFill>
                <a:sym typeface="Exo 2"/>
              </a:rPr>
              <a:t>Introduction :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842147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A170199-F538-4023-87C2-0C68EF8F7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79B972AE-A8A4-459A-AC9A-7BDCC5ADCD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953489" cy="762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2556389D-6543-4F09-B41F-D48CD9E3F506}"/>
              </a:ext>
            </a:extLst>
          </p:cNvPr>
          <p:cNvSpPr txBox="1">
            <a:spLocks/>
          </p:cNvSpPr>
          <p:nvPr/>
        </p:nvSpPr>
        <p:spPr>
          <a:xfrm>
            <a:off x="1953489" y="-3"/>
            <a:ext cx="2106670" cy="7623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u="sng" dirty="0">
                <a:solidFill>
                  <a:schemeClr val="tx1"/>
                </a:solidFill>
              </a:rPr>
              <a:t>Présentation de l’organisme d’accueil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906E3F08-0F0C-44EC-A435-B904C28A6E82}"/>
              </a:ext>
            </a:extLst>
          </p:cNvPr>
          <p:cNvSpPr txBox="1">
            <a:spLocks/>
          </p:cNvSpPr>
          <p:nvPr/>
        </p:nvSpPr>
        <p:spPr>
          <a:xfrm>
            <a:off x="4063042" y="0"/>
            <a:ext cx="2032958" cy="7623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Mission de stage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4A4F53A7-2720-4A31-98FE-B7B0252B0484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2105698" cy="7623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Analyse et conception</a:t>
            </a: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E191FD8-7456-450A-A394-C2360AD53E11}"/>
              </a:ext>
            </a:extLst>
          </p:cNvPr>
          <p:cNvSpPr txBox="1">
            <a:spLocks/>
          </p:cNvSpPr>
          <p:nvPr/>
        </p:nvSpPr>
        <p:spPr>
          <a:xfrm>
            <a:off x="8198821" y="-3"/>
            <a:ext cx="1960221" cy="7557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Réalisation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8CB10255-A7BA-4A87-BF7A-C4DF5AA5B6E1}"/>
              </a:ext>
            </a:extLst>
          </p:cNvPr>
          <p:cNvSpPr txBox="1">
            <a:spLocks/>
          </p:cNvSpPr>
          <p:nvPr/>
        </p:nvSpPr>
        <p:spPr>
          <a:xfrm>
            <a:off x="10159041" y="0"/>
            <a:ext cx="2032959" cy="762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 Conclusion</a:t>
            </a:r>
          </a:p>
        </p:txBody>
      </p:sp>
      <p:sp>
        <p:nvSpPr>
          <p:cNvPr id="12" name="Google Shape;899;p55">
            <a:extLst>
              <a:ext uri="{FF2B5EF4-FFF2-40B4-BE49-F238E27FC236}">
                <a16:creationId xmlns:a16="http://schemas.microsoft.com/office/drawing/2014/main" id="{99A387D1-97C9-4576-9C8A-564215BD7425}"/>
              </a:ext>
            </a:extLst>
          </p:cNvPr>
          <p:cNvSpPr/>
          <p:nvPr/>
        </p:nvSpPr>
        <p:spPr>
          <a:xfrm>
            <a:off x="2105698" y="186612"/>
            <a:ext cx="105657" cy="97977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EBD170-4517-452C-ADCB-16868734C607}"/>
              </a:ext>
            </a:extLst>
          </p:cNvPr>
          <p:cNvSpPr/>
          <p:nvPr/>
        </p:nvSpPr>
        <p:spPr>
          <a:xfrm>
            <a:off x="0" y="762358"/>
            <a:ext cx="12191999" cy="6095642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D153DF-1300-41C5-AA1F-BED0C3417921}"/>
              </a:ext>
            </a:extLst>
          </p:cNvPr>
          <p:cNvSpPr txBox="1"/>
          <p:nvPr/>
        </p:nvSpPr>
        <p:spPr>
          <a:xfrm>
            <a:off x="112463" y="1046947"/>
            <a:ext cx="5983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spc="600" dirty="0" err="1">
                <a:solidFill>
                  <a:srgbClr val="434343"/>
                </a:solidFill>
              </a:rPr>
              <a:t>INGECYS</a:t>
            </a:r>
            <a:r>
              <a:rPr lang="fr-FR" sz="3200" b="1" spc="600" dirty="0">
                <a:solidFill>
                  <a:srgbClr val="434343"/>
                </a:solidFill>
              </a:rPr>
              <a:t> TECHNOLOGIES </a:t>
            </a:r>
            <a:endParaRPr lang="fr-FR" sz="3200" spc="600" dirty="0">
              <a:solidFill>
                <a:srgbClr val="434343"/>
              </a:solidFill>
            </a:endParaRP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5067B64E-C831-49FA-A0B1-10E61949C6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53" b="92839" l="9961" r="89844">
                        <a14:foregroundMark x1="20605" y1="11719" x2="23535" y2="26302"/>
                        <a14:foregroundMark x1="23535" y1="26302" x2="23535" y2="26302"/>
                        <a14:foregroundMark x1="20605" y1="7161" x2="24219" y2="8073"/>
                        <a14:foregroundMark x1="14648" y1="17969" x2="16113" y2="12240"/>
                        <a14:foregroundMark x1="18750" y1="2214" x2="18750" y2="2214"/>
                        <a14:foregroundMark x1="20313" y1="2083" x2="20313" y2="2083"/>
                        <a14:foregroundMark x1="76074" y1="20052" x2="76074" y2="20052"/>
                        <a14:foregroundMark x1="75977" y1="14714" x2="75977" y2="14714"/>
                        <a14:foregroundMark x1="72266" y1="21615" x2="84863" y2="13672"/>
                        <a14:foregroundMark x1="15625" y1="75651" x2="29395" y2="84635"/>
                        <a14:foregroundMark x1="29395" y1="84635" x2="31152" y2="86719"/>
                        <a14:foregroundMark x1="19531" y1="92839" x2="23340" y2="85677"/>
                        <a14:foregroundMark x1="23340" y1="85677" x2="23438" y2="83984"/>
                        <a14:foregroundMark x1="16504" y1="86198" x2="23730" y2="83073"/>
                        <a14:foregroundMark x1="72266" y1="76042" x2="80469" y2="83464"/>
                        <a14:foregroundMark x1="70996" y1="9505" x2="75488" y2="12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59" r="11923" b="4055"/>
          <a:stretch/>
        </p:blipFill>
        <p:spPr>
          <a:xfrm>
            <a:off x="3424713" y="1755465"/>
            <a:ext cx="5342571" cy="497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0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A170199-F538-4023-87C2-0C68EF8F7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79B972AE-A8A4-459A-AC9A-7BDCC5ADCD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953489" cy="762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2556389D-6543-4F09-B41F-D48CD9E3F506}"/>
              </a:ext>
            </a:extLst>
          </p:cNvPr>
          <p:cNvSpPr txBox="1">
            <a:spLocks/>
          </p:cNvSpPr>
          <p:nvPr/>
        </p:nvSpPr>
        <p:spPr>
          <a:xfrm>
            <a:off x="1953489" y="-3"/>
            <a:ext cx="2106670" cy="7623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u="sng" dirty="0">
                <a:solidFill>
                  <a:schemeClr val="tx1"/>
                </a:solidFill>
                <a:cs typeface="Times New Roman" panose="02020603050405020304" pitchFamily="18" charset="0"/>
              </a:rPr>
              <a:t>Présentation de l’organisme d’accueil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906E3F08-0F0C-44EC-A435-B904C28A6E82}"/>
              </a:ext>
            </a:extLst>
          </p:cNvPr>
          <p:cNvSpPr txBox="1">
            <a:spLocks/>
          </p:cNvSpPr>
          <p:nvPr/>
        </p:nvSpPr>
        <p:spPr>
          <a:xfrm>
            <a:off x="4063042" y="0"/>
            <a:ext cx="2032958" cy="7623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cs typeface="Times New Roman" panose="02020603050405020304" pitchFamily="18" charset="0"/>
              </a:rPr>
              <a:t>Mission de stage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4A4F53A7-2720-4A31-98FE-B7B0252B0484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2105698" cy="7623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cs typeface="Times New Roman" panose="02020603050405020304" pitchFamily="18" charset="0"/>
              </a:rPr>
              <a:t>Analyse et conception</a:t>
            </a: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E191FD8-7456-450A-A394-C2360AD53E11}"/>
              </a:ext>
            </a:extLst>
          </p:cNvPr>
          <p:cNvSpPr txBox="1">
            <a:spLocks/>
          </p:cNvSpPr>
          <p:nvPr/>
        </p:nvSpPr>
        <p:spPr>
          <a:xfrm>
            <a:off x="8198821" y="-3"/>
            <a:ext cx="1960221" cy="7557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cs typeface="Times New Roman" panose="02020603050405020304" pitchFamily="18" charset="0"/>
              </a:rPr>
              <a:t>Réalisation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8CB10255-A7BA-4A87-BF7A-C4DF5AA5B6E1}"/>
              </a:ext>
            </a:extLst>
          </p:cNvPr>
          <p:cNvSpPr txBox="1">
            <a:spLocks/>
          </p:cNvSpPr>
          <p:nvPr/>
        </p:nvSpPr>
        <p:spPr>
          <a:xfrm>
            <a:off x="10159041" y="0"/>
            <a:ext cx="2032959" cy="762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cs typeface="Times New Roman" panose="02020603050405020304" pitchFamily="18" charset="0"/>
              </a:rPr>
              <a:t> Conclusion</a:t>
            </a:r>
          </a:p>
        </p:txBody>
      </p:sp>
      <p:sp>
        <p:nvSpPr>
          <p:cNvPr id="12" name="Google Shape;899;p55">
            <a:extLst>
              <a:ext uri="{FF2B5EF4-FFF2-40B4-BE49-F238E27FC236}">
                <a16:creationId xmlns:a16="http://schemas.microsoft.com/office/drawing/2014/main" id="{99A387D1-97C9-4576-9C8A-564215BD7425}"/>
              </a:ext>
            </a:extLst>
          </p:cNvPr>
          <p:cNvSpPr/>
          <p:nvPr/>
        </p:nvSpPr>
        <p:spPr>
          <a:xfrm>
            <a:off x="2105698" y="186612"/>
            <a:ext cx="105657" cy="97977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8B4B7-D040-462E-84A5-74CC3D38D64B}"/>
              </a:ext>
            </a:extLst>
          </p:cNvPr>
          <p:cNvSpPr txBox="1"/>
          <p:nvPr/>
        </p:nvSpPr>
        <p:spPr>
          <a:xfrm>
            <a:off x="298799" y="1252866"/>
            <a:ext cx="5798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434343"/>
                </a:solidFill>
                <a:cs typeface="Times New Roman" panose="02020603050405020304" pitchFamily="18" charset="0"/>
              </a:rPr>
              <a:t>PRÉSENTATION D’</a:t>
            </a:r>
            <a:r>
              <a:rPr lang="fr-FR" sz="2800" dirty="0" err="1">
                <a:solidFill>
                  <a:srgbClr val="434343"/>
                </a:solidFill>
                <a:cs typeface="Times New Roman" panose="02020603050405020304" pitchFamily="18" charset="0"/>
              </a:rPr>
              <a:t>INGECYS</a:t>
            </a:r>
            <a:r>
              <a:rPr lang="fr-FR" sz="2800" dirty="0">
                <a:solidFill>
                  <a:srgbClr val="434343"/>
                </a:solidFill>
                <a:cs typeface="Times New Roman" panose="02020603050405020304" pitchFamily="18" charset="0"/>
              </a:rPr>
              <a:t> TELECOM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B41BB0-1292-4721-B6F6-2F335B8742C8}"/>
              </a:ext>
            </a:extLst>
          </p:cNvPr>
          <p:cNvSpPr txBox="1"/>
          <p:nvPr/>
        </p:nvSpPr>
        <p:spPr>
          <a:xfrm>
            <a:off x="298799" y="2266597"/>
            <a:ext cx="5797201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2100" b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Filiale d’</a:t>
            </a:r>
            <a:r>
              <a:rPr lang="fr-FR" sz="2100" b="0" i="1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INGECYS</a:t>
            </a:r>
            <a:r>
              <a:rPr lang="fr-FR" sz="2100" b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100" b="0" i="1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TECHNOLOLGIES</a:t>
            </a:r>
            <a:r>
              <a:rPr lang="fr-FR" sz="2100" b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marR="0" indent="-28575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21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Fondé en 2014</a:t>
            </a:r>
          </a:p>
          <a:p>
            <a:pPr marL="285750" marR="0" indent="-28575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21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Fo</a:t>
            </a:r>
            <a:r>
              <a:rPr lang="fr-FR" sz="2100" b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urnir des solutions spécifiques aux entreprises.</a:t>
            </a:r>
          </a:p>
          <a:p>
            <a:pPr marL="742950" lvl="1" indent="-285750">
              <a:lnSpc>
                <a:spcPct val="150000"/>
              </a:lnSpc>
              <a:spcBef>
                <a:spcPts val="200"/>
              </a:spcBef>
              <a:buFont typeface="Courier New" panose="02070309020205020404" pitchFamily="49" charset="0"/>
              <a:buChar char="o"/>
            </a:pPr>
            <a:r>
              <a:rPr lang="fr-FR" sz="21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Système embarqués</a:t>
            </a:r>
          </a:p>
          <a:p>
            <a:pPr marL="742950" lvl="1" indent="-285750">
              <a:lnSpc>
                <a:spcPct val="150000"/>
              </a:lnSpc>
              <a:spcBef>
                <a:spcPts val="200"/>
              </a:spcBef>
              <a:buFont typeface="Courier New" panose="02070309020205020404" pitchFamily="49" charset="0"/>
              <a:buChar char="o"/>
            </a:pPr>
            <a:r>
              <a:rPr lang="fr-FR" sz="21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fr-FR" sz="21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ystèmes de mesures, d’audit et de contrôle</a:t>
            </a:r>
          </a:p>
          <a:p>
            <a:pPr marL="742950" lvl="1" indent="-285750">
              <a:lnSpc>
                <a:spcPct val="150000"/>
              </a:lnSpc>
              <a:spcBef>
                <a:spcPts val="200"/>
              </a:spcBef>
              <a:buFont typeface="Courier New" panose="02070309020205020404" pitchFamily="49" charset="0"/>
              <a:buChar char="o"/>
            </a:pPr>
            <a:r>
              <a:rPr lang="fr-FR" sz="21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fr-FR" sz="21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olutions logicielles de gestion</a:t>
            </a:r>
            <a:r>
              <a:rPr lang="fr-FR" sz="2100" b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200"/>
              </a:spcBef>
              <a:buFont typeface="Courier New" panose="02070309020205020404" pitchFamily="49" charset="0"/>
              <a:buChar char="o"/>
            </a:pPr>
            <a:r>
              <a:rPr lang="fr-FR" sz="21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solutions automatisées de suivi et de contrôle en temps réel</a:t>
            </a:r>
            <a:br>
              <a:rPr lang="fr-FR" sz="1900" b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900" b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900" dirty="0">
              <a:cs typeface="Times New Roman" panose="02020603050405020304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D153DF-1300-41C5-AA1F-BED0C3417921}"/>
              </a:ext>
            </a:extLst>
          </p:cNvPr>
          <p:cNvSpPr txBox="1"/>
          <p:nvPr/>
        </p:nvSpPr>
        <p:spPr>
          <a:xfrm>
            <a:off x="6394799" y="1252866"/>
            <a:ext cx="57986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00" dirty="0">
                <a:solidFill>
                  <a:srgbClr val="434343"/>
                </a:solidFill>
                <a:cs typeface="Times New Roman" panose="02020603050405020304" pitchFamily="18" charset="0"/>
              </a:rPr>
              <a:t>ORGANIGRAMME D’</a:t>
            </a:r>
            <a:r>
              <a:rPr lang="fr-FR" sz="2700" dirty="0" err="1">
                <a:solidFill>
                  <a:srgbClr val="434343"/>
                </a:solidFill>
                <a:cs typeface="Times New Roman" panose="02020603050405020304" pitchFamily="18" charset="0"/>
              </a:rPr>
              <a:t>INGECYS</a:t>
            </a:r>
            <a:r>
              <a:rPr lang="fr-FR" sz="2700" dirty="0">
                <a:solidFill>
                  <a:srgbClr val="434343"/>
                </a:solidFill>
                <a:cs typeface="Times New Roman" panose="02020603050405020304" pitchFamily="18" charset="0"/>
              </a:rPr>
              <a:t> TELECOM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ED88BA-D05B-4C2E-8A3E-1FEF414D5E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4799" y="2266597"/>
            <a:ext cx="5797201" cy="459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4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A170199-F538-4023-87C2-0C68EF8F7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79B972AE-A8A4-459A-AC9A-7BDCC5ADCD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953489" cy="762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2556389D-6543-4F09-B41F-D48CD9E3F506}"/>
              </a:ext>
            </a:extLst>
          </p:cNvPr>
          <p:cNvSpPr txBox="1">
            <a:spLocks/>
          </p:cNvSpPr>
          <p:nvPr/>
        </p:nvSpPr>
        <p:spPr>
          <a:xfrm>
            <a:off x="1953489" y="-3"/>
            <a:ext cx="2106670" cy="7623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u="sng" dirty="0">
                <a:solidFill>
                  <a:schemeClr val="tx1"/>
                </a:solidFill>
              </a:rPr>
              <a:t>Présentation de l’organisme d’accueil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906E3F08-0F0C-44EC-A435-B904C28A6E82}"/>
              </a:ext>
            </a:extLst>
          </p:cNvPr>
          <p:cNvSpPr txBox="1">
            <a:spLocks/>
          </p:cNvSpPr>
          <p:nvPr/>
        </p:nvSpPr>
        <p:spPr>
          <a:xfrm>
            <a:off x="4063042" y="0"/>
            <a:ext cx="2032958" cy="7623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Mission de stage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4A4F53A7-2720-4A31-98FE-B7B0252B0484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2105698" cy="7623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Analyse et conception</a:t>
            </a: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E191FD8-7456-450A-A394-C2360AD53E11}"/>
              </a:ext>
            </a:extLst>
          </p:cNvPr>
          <p:cNvSpPr txBox="1">
            <a:spLocks/>
          </p:cNvSpPr>
          <p:nvPr/>
        </p:nvSpPr>
        <p:spPr>
          <a:xfrm>
            <a:off x="8198821" y="-3"/>
            <a:ext cx="1960221" cy="7557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Réalisation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8CB10255-A7BA-4A87-BF7A-C4DF5AA5B6E1}"/>
              </a:ext>
            </a:extLst>
          </p:cNvPr>
          <p:cNvSpPr txBox="1">
            <a:spLocks/>
          </p:cNvSpPr>
          <p:nvPr/>
        </p:nvSpPr>
        <p:spPr>
          <a:xfrm>
            <a:off x="10159041" y="0"/>
            <a:ext cx="2032959" cy="762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 Conclusion</a:t>
            </a:r>
          </a:p>
        </p:txBody>
      </p:sp>
      <p:sp>
        <p:nvSpPr>
          <p:cNvPr id="12" name="Google Shape;899;p55">
            <a:extLst>
              <a:ext uri="{FF2B5EF4-FFF2-40B4-BE49-F238E27FC236}">
                <a16:creationId xmlns:a16="http://schemas.microsoft.com/office/drawing/2014/main" id="{99A387D1-97C9-4576-9C8A-564215BD7425}"/>
              </a:ext>
            </a:extLst>
          </p:cNvPr>
          <p:cNvSpPr/>
          <p:nvPr/>
        </p:nvSpPr>
        <p:spPr>
          <a:xfrm>
            <a:off x="2105698" y="186612"/>
            <a:ext cx="105657" cy="97977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D153DF-1300-41C5-AA1F-BED0C3417921}"/>
              </a:ext>
            </a:extLst>
          </p:cNvPr>
          <p:cNvSpPr txBox="1"/>
          <p:nvPr/>
        </p:nvSpPr>
        <p:spPr>
          <a:xfrm>
            <a:off x="2596592" y="1075458"/>
            <a:ext cx="93955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rgbClr val="434343"/>
                </a:solidFill>
                <a:cs typeface="Times New Roman" panose="02020603050405020304" pitchFamily="18" charset="0"/>
              </a:rPr>
              <a:t>PRINCIPAUX PRODUITS D’</a:t>
            </a:r>
            <a:r>
              <a:rPr lang="fr-FR" sz="3000" dirty="0" err="1">
                <a:solidFill>
                  <a:srgbClr val="434343"/>
                </a:solidFill>
                <a:cs typeface="Times New Roman" panose="02020603050405020304" pitchFamily="18" charset="0"/>
              </a:rPr>
              <a:t>INGECYS</a:t>
            </a:r>
            <a:r>
              <a:rPr lang="fr-FR" sz="3000" dirty="0">
                <a:solidFill>
                  <a:srgbClr val="434343"/>
                </a:solidFill>
                <a:cs typeface="Times New Roman" panose="02020603050405020304" pitchFamily="18" charset="0"/>
              </a:rPr>
              <a:t> SOLUTIONS</a:t>
            </a:r>
          </a:p>
        </p:txBody>
      </p:sp>
      <p:sp>
        <p:nvSpPr>
          <p:cNvPr id="45" name="Rectangle: Rounded Corners 44" descr="A close up of a mans face&#10;&#10;Description automatically generated">
            <a:extLst>
              <a:ext uri="{FF2B5EF4-FFF2-40B4-BE49-F238E27FC236}">
                <a16:creationId xmlns:a16="http://schemas.microsoft.com/office/drawing/2014/main" id="{8A84B839-2A49-4DED-BF6C-8CB17555A110}"/>
              </a:ext>
            </a:extLst>
          </p:cNvPr>
          <p:cNvSpPr/>
          <p:nvPr/>
        </p:nvSpPr>
        <p:spPr>
          <a:xfrm>
            <a:off x="9190229" y="4804351"/>
            <a:ext cx="2505456" cy="1709928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0" r="-2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1B8B79-33F3-4EE3-B00C-62DAD6BDFD4B}"/>
              </a:ext>
            </a:extLst>
          </p:cNvPr>
          <p:cNvGrpSpPr/>
          <p:nvPr/>
        </p:nvGrpSpPr>
        <p:grpSpPr>
          <a:xfrm>
            <a:off x="64941" y="1501791"/>
            <a:ext cx="11629467" cy="5012488"/>
            <a:chOff x="231195" y="1784845"/>
            <a:chExt cx="11629467" cy="50124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36C4BA-0085-43F1-B537-887A7EDF3257}"/>
                </a:ext>
              </a:extLst>
            </p:cNvPr>
            <p:cNvSpPr txBox="1"/>
            <p:nvPr/>
          </p:nvSpPr>
          <p:spPr>
            <a:xfrm>
              <a:off x="345559" y="1784845"/>
              <a:ext cx="6309765" cy="589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400" b="1" dirty="0">
                  <a:cs typeface="Times New Roman" panose="02020603050405020304" pitchFamily="18" charset="0"/>
                </a:rPr>
                <a:t>Produits de mesures, d’audit et de contrôle :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931D53-74D7-404E-9801-A2FAC41D8C01}"/>
                </a:ext>
              </a:extLst>
            </p:cNvPr>
            <p:cNvSpPr txBox="1"/>
            <p:nvPr/>
          </p:nvSpPr>
          <p:spPr>
            <a:xfrm>
              <a:off x="231195" y="4445461"/>
              <a:ext cx="8931278" cy="1018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400" b="1" dirty="0">
                  <a:cs typeface="Times New Roman" panose="02020603050405020304" pitchFamily="18" charset="0"/>
                </a:rPr>
                <a:t>Produits logiciels :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fr-FR" dirty="0">
                <a:solidFill>
                  <a:srgbClr val="000000"/>
                </a:solidFill>
                <a:effectLst/>
                <a:ea typeface="Calibri" panose="020F0502020204030204" pitchFamily="34" charset="0"/>
              </a:endParaRPr>
            </a:p>
          </p:txBody>
        </p:sp>
        <p:sp>
          <p:nvSpPr>
            <p:cNvPr id="22" name="Rectangle: Rounded Corners 21" descr="A picture containing person, holding, screen, front&#10;&#10;Description automatically generated">
              <a:extLst>
                <a:ext uri="{FF2B5EF4-FFF2-40B4-BE49-F238E27FC236}">
                  <a16:creationId xmlns:a16="http://schemas.microsoft.com/office/drawing/2014/main" id="{8D1958B4-7B9E-4EB9-8B9D-E96F86E3B458}"/>
                </a:ext>
              </a:extLst>
            </p:cNvPr>
            <p:cNvSpPr/>
            <p:nvPr/>
          </p:nvSpPr>
          <p:spPr>
            <a:xfrm>
              <a:off x="331338" y="2555556"/>
              <a:ext cx="2504179" cy="1711644"/>
            </a:xfrm>
            <a:prstGeom prst="round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000" r="-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: Rounded Corners 23" descr="Diagram&#10;&#10;Description automatically generated">
              <a:extLst>
                <a:ext uri="{FF2B5EF4-FFF2-40B4-BE49-F238E27FC236}">
                  <a16:creationId xmlns:a16="http://schemas.microsoft.com/office/drawing/2014/main" id="{B21140F7-145F-434F-AA42-9B03784A4AB7}"/>
                </a:ext>
              </a:extLst>
            </p:cNvPr>
            <p:cNvSpPr/>
            <p:nvPr/>
          </p:nvSpPr>
          <p:spPr>
            <a:xfrm>
              <a:off x="9356483" y="2671899"/>
              <a:ext cx="2504179" cy="1711644"/>
            </a:xfrm>
            <a:prstGeom prst="round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000" r="-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5" name="Rectangle: Rounded Corners 24" descr="A computer sitting on top of a desk&#10;&#10;Description automatically generated">
              <a:extLst>
                <a:ext uri="{FF2B5EF4-FFF2-40B4-BE49-F238E27FC236}">
                  <a16:creationId xmlns:a16="http://schemas.microsoft.com/office/drawing/2014/main" id="{8C1BC41A-F7A6-4996-8C4A-DC900591EC01}"/>
                </a:ext>
              </a:extLst>
            </p:cNvPr>
            <p:cNvSpPr/>
            <p:nvPr/>
          </p:nvSpPr>
          <p:spPr>
            <a:xfrm>
              <a:off x="6415179" y="2554725"/>
              <a:ext cx="2505456" cy="1709928"/>
            </a:xfrm>
            <a:prstGeom prst="round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000" b="-1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6" name="Rectangle: Rounded Corners 25" descr="Diagram&#10;&#10;Description automatically generated">
              <a:extLst>
                <a:ext uri="{FF2B5EF4-FFF2-40B4-BE49-F238E27FC236}">
                  <a16:creationId xmlns:a16="http://schemas.microsoft.com/office/drawing/2014/main" id="{702AD530-A648-4AB9-9794-1A5138E3F71B}"/>
                </a:ext>
              </a:extLst>
            </p:cNvPr>
            <p:cNvSpPr/>
            <p:nvPr/>
          </p:nvSpPr>
          <p:spPr>
            <a:xfrm>
              <a:off x="3372620" y="2541440"/>
              <a:ext cx="2505456" cy="1709928"/>
            </a:xfrm>
            <a:prstGeom prst="round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9000" r="-9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2" descr="A person holding a cell phone&#10;&#10;Description automatically generated">
              <a:extLst>
                <a:ext uri="{FF2B5EF4-FFF2-40B4-BE49-F238E27FC236}">
                  <a16:creationId xmlns:a16="http://schemas.microsoft.com/office/drawing/2014/main" id="{69D23A3D-A3BA-42B8-A3B2-DA830A3C1125}"/>
                </a:ext>
              </a:extLst>
            </p:cNvPr>
            <p:cNvSpPr/>
            <p:nvPr/>
          </p:nvSpPr>
          <p:spPr>
            <a:xfrm>
              <a:off x="345559" y="5087405"/>
              <a:ext cx="2505456" cy="1709928"/>
            </a:xfrm>
            <a:prstGeom prst="round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2000" r="-22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Rectangle: Rounded Corners 43" descr="A picture containing person, outdoor, person, table&#10;&#10;Description automatically generated">
              <a:extLst>
                <a:ext uri="{FF2B5EF4-FFF2-40B4-BE49-F238E27FC236}">
                  <a16:creationId xmlns:a16="http://schemas.microsoft.com/office/drawing/2014/main" id="{F1653723-260D-408D-B209-3EFDAF092721}"/>
                </a:ext>
              </a:extLst>
            </p:cNvPr>
            <p:cNvSpPr/>
            <p:nvPr/>
          </p:nvSpPr>
          <p:spPr>
            <a:xfrm>
              <a:off x="6415179" y="5087405"/>
              <a:ext cx="2505456" cy="1709928"/>
            </a:xfrm>
            <a:prstGeom prst="round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2000" r="-22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1650278-3648-4677-820A-2A2AC047EFCA}"/>
                </a:ext>
              </a:extLst>
            </p:cNvPr>
            <p:cNvSpPr/>
            <p:nvPr/>
          </p:nvSpPr>
          <p:spPr>
            <a:xfrm>
              <a:off x="3372620" y="5087405"/>
              <a:ext cx="2505456" cy="1709928"/>
            </a:xfrm>
            <a:prstGeom prst="round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0000" r="-20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728924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79B972AE-A8A4-459A-AC9A-7BDCC5ADCD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953489" cy="762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2556389D-6543-4F09-B41F-D48CD9E3F506}"/>
              </a:ext>
            </a:extLst>
          </p:cNvPr>
          <p:cNvSpPr txBox="1">
            <a:spLocks/>
          </p:cNvSpPr>
          <p:nvPr/>
        </p:nvSpPr>
        <p:spPr>
          <a:xfrm>
            <a:off x="1953489" y="-3"/>
            <a:ext cx="2106670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Présentation de l’organisme d’accueil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906E3F08-0F0C-44EC-A435-B904C28A6E82}"/>
              </a:ext>
            </a:extLst>
          </p:cNvPr>
          <p:cNvSpPr txBox="1">
            <a:spLocks/>
          </p:cNvSpPr>
          <p:nvPr/>
        </p:nvSpPr>
        <p:spPr>
          <a:xfrm>
            <a:off x="4063042" y="0"/>
            <a:ext cx="2032958" cy="7623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u="sng" dirty="0">
                <a:solidFill>
                  <a:schemeClr val="tx1"/>
                </a:solidFill>
              </a:rPr>
              <a:t>Mission de stage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4A4F53A7-2720-4A31-98FE-B7B0252B0484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2105698" cy="7623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Analyse et conception</a:t>
            </a: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E191FD8-7456-450A-A394-C2360AD53E11}"/>
              </a:ext>
            </a:extLst>
          </p:cNvPr>
          <p:cNvSpPr txBox="1">
            <a:spLocks/>
          </p:cNvSpPr>
          <p:nvPr/>
        </p:nvSpPr>
        <p:spPr>
          <a:xfrm>
            <a:off x="8198821" y="-3"/>
            <a:ext cx="1960221" cy="7557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Réalisation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8CB10255-A7BA-4A87-BF7A-C4DF5AA5B6E1}"/>
              </a:ext>
            </a:extLst>
          </p:cNvPr>
          <p:cNvSpPr txBox="1">
            <a:spLocks/>
          </p:cNvSpPr>
          <p:nvPr/>
        </p:nvSpPr>
        <p:spPr>
          <a:xfrm>
            <a:off x="10159041" y="0"/>
            <a:ext cx="2032959" cy="762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 Conclusion</a:t>
            </a:r>
          </a:p>
        </p:txBody>
      </p:sp>
      <p:sp>
        <p:nvSpPr>
          <p:cNvPr id="12" name="Google Shape;899;p55">
            <a:extLst>
              <a:ext uri="{FF2B5EF4-FFF2-40B4-BE49-F238E27FC236}">
                <a16:creationId xmlns:a16="http://schemas.microsoft.com/office/drawing/2014/main" id="{99A387D1-97C9-4576-9C8A-564215BD7425}"/>
              </a:ext>
            </a:extLst>
          </p:cNvPr>
          <p:cNvSpPr/>
          <p:nvPr/>
        </p:nvSpPr>
        <p:spPr>
          <a:xfrm>
            <a:off x="4138657" y="309077"/>
            <a:ext cx="97442" cy="13763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3" name="Picture 22" descr="A close up of a toy&#10;&#10;Description automatically generated">
            <a:extLst>
              <a:ext uri="{FF2B5EF4-FFF2-40B4-BE49-F238E27FC236}">
                <a16:creationId xmlns:a16="http://schemas.microsoft.com/office/drawing/2014/main" id="{AA66D322-8E2E-4E63-987E-0130EBDDA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968"/>
            <a:ext cx="12192000" cy="60912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C49474-5A20-4044-9722-42E5DA8DECF7}"/>
              </a:ext>
            </a:extLst>
          </p:cNvPr>
          <p:cNvSpPr/>
          <p:nvPr/>
        </p:nvSpPr>
        <p:spPr>
          <a:xfrm>
            <a:off x="1815807" y="1618643"/>
            <a:ext cx="32637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3600"/>
            </a:pPr>
            <a:r>
              <a:rPr lang="fr-FR" sz="3600" b="1" dirty="0">
                <a:solidFill>
                  <a:srgbClr val="434343"/>
                </a:solidFill>
                <a:latin typeface="Exo 2"/>
                <a:sym typeface="Exo 2"/>
              </a:rPr>
              <a:t>Problématique 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DFF464-D0A6-482F-B86F-52F297BC0DF5}"/>
              </a:ext>
            </a:extLst>
          </p:cNvPr>
          <p:cNvSpPr txBox="1"/>
          <p:nvPr/>
        </p:nvSpPr>
        <p:spPr>
          <a:xfrm>
            <a:off x="195291" y="2953335"/>
            <a:ext cx="63092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Quelle stratégie de référencement faut-il employer pour optimiser au maximum le site de l’entreprise ?</a:t>
            </a:r>
          </a:p>
        </p:txBody>
      </p:sp>
    </p:spTree>
    <p:extLst>
      <p:ext uri="{BB962C8B-B14F-4D97-AF65-F5344CB8AC3E}">
        <p14:creationId xmlns:p14="http://schemas.microsoft.com/office/powerpoint/2010/main" val="88352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A170199-F538-4023-87C2-0C68EF8F7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31"/>
            <a:ext cx="12192000" cy="6858000"/>
          </a:xfrm>
          <a:prstGeom prst="rect">
            <a:avLst/>
          </a:prstGeom>
        </p:spPr>
      </p:pic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79B972AE-A8A4-459A-AC9A-7BDCC5ADCD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953489" cy="762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2556389D-6543-4F09-B41F-D48CD9E3F506}"/>
              </a:ext>
            </a:extLst>
          </p:cNvPr>
          <p:cNvSpPr txBox="1">
            <a:spLocks/>
          </p:cNvSpPr>
          <p:nvPr/>
        </p:nvSpPr>
        <p:spPr>
          <a:xfrm>
            <a:off x="1953489" y="-3"/>
            <a:ext cx="2106670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Présentation de l’organisme d’accueil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906E3F08-0F0C-44EC-A435-B904C28A6E82}"/>
              </a:ext>
            </a:extLst>
          </p:cNvPr>
          <p:cNvSpPr txBox="1">
            <a:spLocks/>
          </p:cNvSpPr>
          <p:nvPr/>
        </p:nvSpPr>
        <p:spPr>
          <a:xfrm>
            <a:off x="4063042" y="0"/>
            <a:ext cx="2032958" cy="7623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u="sng" dirty="0">
                <a:solidFill>
                  <a:schemeClr val="tx1"/>
                </a:solidFill>
              </a:rPr>
              <a:t>Mission de stage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4A4F53A7-2720-4A31-98FE-B7B0252B0484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2105698" cy="7623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Analyse et conception</a:t>
            </a: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E191FD8-7456-450A-A394-C2360AD53E11}"/>
              </a:ext>
            </a:extLst>
          </p:cNvPr>
          <p:cNvSpPr txBox="1">
            <a:spLocks/>
          </p:cNvSpPr>
          <p:nvPr/>
        </p:nvSpPr>
        <p:spPr>
          <a:xfrm>
            <a:off x="8198821" y="-3"/>
            <a:ext cx="1960221" cy="7557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Réalisation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8CB10255-A7BA-4A87-BF7A-C4DF5AA5B6E1}"/>
              </a:ext>
            </a:extLst>
          </p:cNvPr>
          <p:cNvSpPr txBox="1">
            <a:spLocks/>
          </p:cNvSpPr>
          <p:nvPr/>
        </p:nvSpPr>
        <p:spPr>
          <a:xfrm>
            <a:off x="10159041" y="0"/>
            <a:ext cx="2032959" cy="762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 Conclusion</a:t>
            </a:r>
          </a:p>
        </p:txBody>
      </p:sp>
      <p:sp>
        <p:nvSpPr>
          <p:cNvPr id="12" name="Google Shape;899;p55">
            <a:extLst>
              <a:ext uri="{FF2B5EF4-FFF2-40B4-BE49-F238E27FC236}">
                <a16:creationId xmlns:a16="http://schemas.microsoft.com/office/drawing/2014/main" id="{99A387D1-97C9-4576-9C8A-564215BD7425}"/>
              </a:ext>
            </a:extLst>
          </p:cNvPr>
          <p:cNvSpPr/>
          <p:nvPr/>
        </p:nvSpPr>
        <p:spPr>
          <a:xfrm>
            <a:off x="4138657" y="309077"/>
            <a:ext cx="97442" cy="13763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C49474-5A20-4044-9722-42E5DA8DECF7}"/>
              </a:ext>
            </a:extLst>
          </p:cNvPr>
          <p:cNvSpPr/>
          <p:nvPr/>
        </p:nvSpPr>
        <p:spPr>
          <a:xfrm>
            <a:off x="1178535" y="1504653"/>
            <a:ext cx="36565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3600"/>
            </a:pPr>
            <a:r>
              <a:rPr lang="fr-FR" sz="3600" b="1" dirty="0">
                <a:solidFill>
                  <a:srgbClr val="434343"/>
                </a:solidFill>
                <a:latin typeface="Exo 2"/>
                <a:sym typeface="Exo 2"/>
              </a:rPr>
              <a:t>Objectif du stage :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CF8782A-FF43-4257-A9DE-BA010196449B}"/>
              </a:ext>
            </a:extLst>
          </p:cNvPr>
          <p:cNvSpPr txBox="1"/>
          <p:nvPr/>
        </p:nvSpPr>
        <p:spPr>
          <a:xfrm>
            <a:off x="0" y="3045023"/>
            <a:ext cx="59577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fr-FR" sz="2400" dirty="0"/>
              <a:t>Réaliser une refonte visuelle et structurelle de l’ancien site web</a:t>
            </a:r>
          </a:p>
          <a:p>
            <a:pPr marL="285750" indent="-285750" algn="ctr">
              <a:buFontTx/>
              <a:buChar char="-"/>
            </a:pPr>
            <a:endParaRPr lang="fr-FR" sz="2400" dirty="0"/>
          </a:p>
          <a:p>
            <a:pPr marL="285750" indent="-285750" algn="ctr">
              <a:buFontTx/>
              <a:buChar char="-"/>
            </a:pPr>
            <a:r>
              <a:rPr lang="fr-FR" sz="2400" dirty="0"/>
              <a:t>Mettre en œuvre des stratégies </a:t>
            </a:r>
            <a:r>
              <a:rPr lang="fr-FR" sz="2400" dirty="0" err="1"/>
              <a:t>SEO</a:t>
            </a:r>
            <a:r>
              <a:rPr lang="fr-FR" sz="2400" dirty="0"/>
              <a:t> pour améliorer le référencement du site web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C410C3-AFC1-4F5C-95A2-437857F51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1691"/>
            <a:ext cx="6092897" cy="608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5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A170199-F538-4023-87C2-0C68EF8F7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4385"/>
            <a:ext cx="12192000" cy="6858000"/>
          </a:xfrm>
          <a:prstGeom prst="rect">
            <a:avLst/>
          </a:prstGeom>
        </p:spPr>
      </p:pic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79B972AE-A8A4-459A-AC9A-7BDCC5ADCD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953489" cy="762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2556389D-6543-4F09-B41F-D48CD9E3F506}"/>
              </a:ext>
            </a:extLst>
          </p:cNvPr>
          <p:cNvSpPr txBox="1">
            <a:spLocks/>
          </p:cNvSpPr>
          <p:nvPr/>
        </p:nvSpPr>
        <p:spPr>
          <a:xfrm>
            <a:off x="1953489" y="-3"/>
            <a:ext cx="2106670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Présentation de l’organisme d’accueil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906E3F08-0F0C-44EC-A435-B904C28A6E82}"/>
              </a:ext>
            </a:extLst>
          </p:cNvPr>
          <p:cNvSpPr txBox="1">
            <a:spLocks/>
          </p:cNvSpPr>
          <p:nvPr/>
        </p:nvSpPr>
        <p:spPr>
          <a:xfrm>
            <a:off x="4063042" y="0"/>
            <a:ext cx="2032958" cy="7623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Mission de stage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4A4F53A7-2720-4A31-98FE-B7B0252B0484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2105698" cy="7623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u="sng" dirty="0">
                <a:solidFill>
                  <a:schemeClr val="tx1"/>
                </a:solidFill>
              </a:rPr>
              <a:t>Analyse et conception</a:t>
            </a: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E191FD8-7456-450A-A394-C2360AD53E11}"/>
              </a:ext>
            </a:extLst>
          </p:cNvPr>
          <p:cNvSpPr txBox="1">
            <a:spLocks/>
          </p:cNvSpPr>
          <p:nvPr/>
        </p:nvSpPr>
        <p:spPr>
          <a:xfrm>
            <a:off x="8198821" y="-3"/>
            <a:ext cx="1960221" cy="7557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Réalisation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8CB10255-A7BA-4A87-BF7A-C4DF5AA5B6E1}"/>
              </a:ext>
            </a:extLst>
          </p:cNvPr>
          <p:cNvSpPr txBox="1">
            <a:spLocks/>
          </p:cNvSpPr>
          <p:nvPr/>
        </p:nvSpPr>
        <p:spPr>
          <a:xfrm>
            <a:off x="10159041" y="0"/>
            <a:ext cx="2032959" cy="762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 Conclusion</a:t>
            </a:r>
          </a:p>
        </p:txBody>
      </p:sp>
      <p:sp>
        <p:nvSpPr>
          <p:cNvPr id="12" name="Google Shape;899;p55">
            <a:extLst>
              <a:ext uri="{FF2B5EF4-FFF2-40B4-BE49-F238E27FC236}">
                <a16:creationId xmlns:a16="http://schemas.microsoft.com/office/drawing/2014/main" id="{99A387D1-97C9-4576-9C8A-564215BD7425}"/>
              </a:ext>
            </a:extLst>
          </p:cNvPr>
          <p:cNvSpPr/>
          <p:nvPr/>
        </p:nvSpPr>
        <p:spPr>
          <a:xfrm>
            <a:off x="6422589" y="169118"/>
            <a:ext cx="97442" cy="13763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E13742-8F14-4F0C-A426-215C637F969F}"/>
              </a:ext>
            </a:extLst>
          </p:cNvPr>
          <p:cNvSpPr/>
          <p:nvPr/>
        </p:nvSpPr>
        <p:spPr>
          <a:xfrm>
            <a:off x="3361770" y="839896"/>
            <a:ext cx="54684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800" b="1" dirty="0">
                <a:solidFill>
                  <a:schemeClr val="bg2">
                    <a:lumMod val="50000"/>
                  </a:schemeClr>
                </a:solidFill>
              </a:rPr>
              <a:t>Solutions proposées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29CFF-D005-40EA-832A-B8A2746A14A6}"/>
              </a:ext>
            </a:extLst>
          </p:cNvPr>
          <p:cNvSpPr/>
          <p:nvPr/>
        </p:nvSpPr>
        <p:spPr>
          <a:xfrm>
            <a:off x="297386" y="148102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4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Architecture d'information :</a:t>
            </a:r>
            <a:endParaRPr lang="fr-FR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E6134B-1D37-42FB-957F-98150B1ED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355273"/>
            <a:ext cx="12192000" cy="45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497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2696</TotalTime>
  <Words>590</Words>
  <Application>Microsoft Office PowerPoint</Application>
  <PresentationFormat>Widescreen</PresentationFormat>
  <Paragraphs>183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Exo 2</vt:lpstr>
      <vt:lpstr>Times New Roman</vt:lpstr>
      <vt:lpstr>Wingdings</vt:lpstr>
      <vt:lpstr>Thème Office</vt:lpstr>
      <vt:lpstr>Présentation de stage de première année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de stage de première année</dc:title>
  <dc:creator>ASUS</dc:creator>
  <cp:lastModifiedBy>aminechichi99@gmail.com</cp:lastModifiedBy>
  <cp:revision>116</cp:revision>
  <dcterms:created xsi:type="dcterms:W3CDTF">2019-12-07T13:23:49Z</dcterms:created>
  <dcterms:modified xsi:type="dcterms:W3CDTF">2020-11-22T21:34:57Z</dcterms:modified>
</cp:coreProperties>
</file>